
<file path=[Content_Types].xml><?xml version="1.0" encoding="utf-8"?>
<Types xmlns="http://schemas.openxmlformats.org/package/2006/content-types">
  <Default Extension="xml" ContentType="application/xml"/>
  <Default Extension="jpeg" ContentType="image/jpeg"/>
  <Default Extension="jpg" ContentType="image/jpeg"/>
  <Default Extension="rels" ContentType="application/vnd.openxmlformats-package.relationships+xml"/>
  <Default Extension="vml" ContentType="application/vnd.openxmlformats-officedocument.vmlDrawing"/>
  <Default Extension="bin" ContentType="application/vnd.openxmlformats-officedocument.oleObject"/>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56" r:id="rId2"/>
    <p:sldId id="257" r:id="rId3"/>
    <p:sldId id="258" r:id="rId4"/>
    <p:sldId id="263" r:id="rId5"/>
    <p:sldId id="262" r:id="rId6"/>
    <p:sldId id="261" r:id="rId7"/>
    <p:sldId id="266" r:id="rId8"/>
    <p:sldId id="265" r:id="rId9"/>
    <p:sldId id="264" r:id="rId10"/>
    <p:sldId id="260" r:id="rId11"/>
    <p:sldId id="271" r:id="rId12"/>
    <p:sldId id="259" r:id="rId13"/>
    <p:sldId id="270" r:id="rId14"/>
    <p:sldId id="267" r:id="rId15"/>
    <p:sldId id="269" r:id="rId16"/>
    <p:sldId id="268" r:id="rId17"/>
    <p:sldId id="272" r:id="rId18"/>
    <p:sldId id="273" r:id="rId19"/>
    <p:sldId id="275" r:id="rId20"/>
    <p:sldId id="274" r:id="rId21"/>
    <p:sldId id="280" r:id="rId22"/>
    <p:sldId id="279" r:id="rId23"/>
    <p:sldId id="276" r:id="rId24"/>
    <p:sldId id="278" r:id="rId25"/>
    <p:sldId id="277" r:id="rId26"/>
    <p:sldId id="281" r:id="rId27"/>
    <p:sldId id="283" r:id="rId28"/>
    <p:sldId id="282" r:id="rId29"/>
    <p:sldId id="285" r:id="rId30"/>
    <p:sldId id="284" r:id="rId31"/>
    <p:sldId id="290" r:id="rId32"/>
    <p:sldId id="289" r:id="rId33"/>
    <p:sldId id="291" r:id="rId34"/>
    <p:sldId id="288" r:id="rId35"/>
    <p:sldId id="293" r:id="rId36"/>
    <p:sldId id="292" r:id="rId37"/>
  </p:sldIdLst>
  <p:sldSz cx="9144000" cy="6858000" type="screen4x3"/>
  <p:notesSz cx="6858000" cy="9144000"/>
  <p:defaultTextStyle>
    <a:defPPr>
      <a:defRPr lang="es-ES_tradnl"/>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A253E"/>
    <a:srgbClr val="D9D8D4"/>
    <a:srgbClr val="C6C3BE"/>
    <a:srgbClr val="AEA9A3"/>
    <a:srgbClr val="665C52"/>
    <a:srgbClr val="DCD0C4"/>
    <a:srgbClr val="CBB6A3"/>
    <a:srgbClr val="B4967C"/>
    <a:srgbClr val="713905"/>
    <a:srgbClr val="F9B71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50" autoAdjust="0"/>
    <p:restoredTop sz="91749" autoAdjust="0"/>
  </p:normalViewPr>
  <p:slideViewPr>
    <p:cSldViewPr snapToGrid="0" snapToObjects="1" showGuides="1">
      <p:cViewPr varScale="1">
        <p:scale>
          <a:sx n="95" d="100"/>
          <a:sy n="95" d="100"/>
        </p:scale>
        <p:origin x="1872" y="1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presProps" Target="presProps.xml"/><Relationship Id="rId39" Type="http://schemas.openxmlformats.org/officeDocument/2006/relationships/viewProps" Target="viewProps.xml"/><Relationship Id="rId40" Type="http://schemas.openxmlformats.org/officeDocument/2006/relationships/theme" Target="theme/theme1.xml"/><Relationship Id="rId41"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7.png"/></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33.png"/></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34.png"/></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35.png"/></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36.png"/></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37.png"/></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38.png"/></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39.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8.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4.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5.png"/></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8.png"/></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9.png"/></Relationships>
</file>

<file path=ppt/drawings/_rels/vmlDrawing7.vml.rels><?xml version="1.0" encoding="UTF-8" standalone="yes"?>
<Relationships xmlns="http://schemas.openxmlformats.org/package/2006/relationships"><Relationship Id="rId1" Type="http://schemas.openxmlformats.org/officeDocument/2006/relationships/image" Target="../media/image30.png"/></Relationships>
</file>

<file path=ppt/drawings/_rels/vmlDrawing8.vml.rels><?xml version="1.0" encoding="UTF-8" standalone="yes"?>
<Relationships xmlns="http://schemas.openxmlformats.org/package/2006/relationships"><Relationship Id="rId1" Type="http://schemas.openxmlformats.org/officeDocument/2006/relationships/image" Target="../media/image31.png"/></Relationships>
</file>

<file path=ppt/drawings/_rels/vmlDrawing9.vml.rels><?xml version="1.0" encoding="UTF-8" standalone="yes"?>
<Relationships xmlns="http://schemas.openxmlformats.org/package/2006/relationships"><Relationship Id="rId1" Type="http://schemas.openxmlformats.org/officeDocument/2006/relationships/image" Target="../media/image32.png"/></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8.jpe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jpe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9.jpe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jpe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0.jpe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jpe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1.jpe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jpe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2.jpe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jpe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3.jpe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jpe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4.jpe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jpe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 Id="rId3" Type="http://schemas.openxmlformats.org/officeDocument/2006/relationships/image" Target="../media/image3.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6.jpe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jpe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7.jpe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jpe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685800" y="2130425"/>
            <a:ext cx="7772400" cy="1470025"/>
          </a:xfrm>
        </p:spPr>
        <p:txBody>
          <a:bodyPr/>
          <a:lstStyle/>
          <a:p>
            <a:r>
              <a:rPr lang="es-ES_tradnl" smtClean="0"/>
              <a:t>Clic para editar título</a:t>
            </a:r>
            <a:endParaRPr lang="es-ES_tradnl"/>
          </a:p>
        </p:txBody>
      </p:sp>
      <p:sp>
        <p:nvSpPr>
          <p:cNvPr id="3" name="Subtítulo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_tradnl" smtClean="0"/>
              <a:t>Haga clic para modificar el estilo de subtítulo del patrón</a:t>
            </a:r>
            <a:endParaRPr lang="es-ES_tradnl"/>
          </a:p>
        </p:txBody>
      </p:sp>
      <p:sp>
        <p:nvSpPr>
          <p:cNvPr id="4" name="Marcador de fecha 3"/>
          <p:cNvSpPr>
            <a:spLocks noGrp="1"/>
          </p:cNvSpPr>
          <p:nvPr>
            <p:ph type="dt" sz="half" idx="10"/>
          </p:nvPr>
        </p:nvSpPr>
        <p:spPr/>
        <p:txBody>
          <a:bodyPr/>
          <a:lstStyle/>
          <a:p>
            <a:fld id="{96F3445F-D772-5243-A7D6-03077CD255FB}" type="datetimeFigureOut">
              <a:rPr lang="es-ES_tradnl" smtClean="0"/>
              <a:pPr/>
              <a:t>14/3/18</a:t>
            </a:fld>
            <a:endParaRPr lang="es-ES_tradnl"/>
          </a:p>
        </p:txBody>
      </p:sp>
      <p:sp>
        <p:nvSpPr>
          <p:cNvPr id="5" name="Marcador de pie de página 4"/>
          <p:cNvSpPr>
            <a:spLocks noGrp="1"/>
          </p:cNvSpPr>
          <p:nvPr>
            <p:ph type="ftr" sz="quarter" idx="11"/>
          </p:nvPr>
        </p:nvSpPr>
        <p:spPr/>
        <p:txBody>
          <a:bodyPr/>
          <a:lstStyle/>
          <a:p>
            <a:endParaRPr lang="es-ES_tradnl"/>
          </a:p>
        </p:txBody>
      </p:sp>
      <p:sp>
        <p:nvSpPr>
          <p:cNvPr id="6" name="Marcador de número de diapositiva 5"/>
          <p:cNvSpPr>
            <a:spLocks noGrp="1"/>
          </p:cNvSpPr>
          <p:nvPr>
            <p:ph type="sldNum" sz="quarter" idx="12"/>
          </p:nvPr>
        </p:nvSpPr>
        <p:spPr/>
        <p:txBody>
          <a:bodyPr/>
          <a:lstStyle/>
          <a:p>
            <a:fld id="{F3D95B4F-20A2-A94E-9404-7FBE1821C2DD}" type="slidenum">
              <a:rPr lang="es-ES_tradnl" smtClean="0"/>
              <a:pPr/>
              <a:t>‹Nr.›</a:t>
            </a:fld>
            <a:endParaRPr lang="es-ES_tradnl"/>
          </a:p>
        </p:txBody>
      </p:sp>
      <p:pic>
        <p:nvPicPr>
          <p:cNvPr id="7" name="Imagen 6" descr="logo.jpg"/>
          <p:cNvPicPr>
            <a:picLocks noChangeAspect="1"/>
          </p:cNvPicPr>
          <p:nvPr userDrawn="1"/>
        </p:nvPicPr>
        <p:blipFill>
          <a:blip r:embed="rId2"/>
          <a:stretch>
            <a:fillRect/>
          </a:stretch>
        </p:blipFill>
        <p:spPr>
          <a:xfrm>
            <a:off x="586828" y="6225296"/>
            <a:ext cx="1992643" cy="446269"/>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1_En blanco">
    <p:spTree>
      <p:nvGrpSpPr>
        <p:cNvPr id="1" name=""/>
        <p:cNvGrpSpPr/>
        <p:nvPr/>
      </p:nvGrpSpPr>
      <p:grpSpPr>
        <a:xfrm>
          <a:off x="0" y="0"/>
          <a:ext cx="0" cy="0"/>
          <a:chOff x="0" y="0"/>
          <a:chExt cx="0" cy="0"/>
        </a:xfrm>
      </p:grpSpPr>
      <p:sp>
        <p:nvSpPr>
          <p:cNvPr id="8" name="Rectángulo 7"/>
          <p:cNvSpPr/>
          <p:nvPr userDrawn="1"/>
        </p:nvSpPr>
        <p:spPr>
          <a:xfrm>
            <a:off x="0" y="0"/>
            <a:ext cx="9144000" cy="685800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pic>
        <p:nvPicPr>
          <p:cNvPr id="9" name="Imagen 8" descr="LOGO-B.png"/>
          <p:cNvPicPr>
            <a:picLocks noChangeAspect="1"/>
          </p:cNvPicPr>
          <p:nvPr userDrawn="1"/>
        </p:nvPicPr>
        <p:blipFill>
          <a:blip r:embed="rId2"/>
          <a:stretch>
            <a:fillRect/>
          </a:stretch>
        </p:blipFill>
        <p:spPr>
          <a:xfrm>
            <a:off x="1760483" y="6287016"/>
            <a:ext cx="1687458" cy="377364"/>
          </a:xfrm>
          <a:prstGeom prst="rect">
            <a:avLst/>
          </a:prstGeom>
        </p:spPr>
      </p:pic>
      <p:pic>
        <p:nvPicPr>
          <p:cNvPr id="10" name="Imagen 9" descr="2.jpg"/>
          <p:cNvPicPr>
            <a:picLocks noChangeAspect="1"/>
          </p:cNvPicPr>
          <p:nvPr userDrawn="1"/>
        </p:nvPicPr>
        <p:blipFill>
          <a:blip r:embed="rId3"/>
          <a:stretch>
            <a:fillRect/>
          </a:stretch>
        </p:blipFill>
        <p:spPr>
          <a:xfrm>
            <a:off x="4575175" y="0"/>
            <a:ext cx="4568825" cy="6858001"/>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Sólo el título">
    <p:spTree>
      <p:nvGrpSpPr>
        <p:cNvPr id="1" name=""/>
        <p:cNvGrpSpPr/>
        <p:nvPr/>
      </p:nvGrpSpPr>
      <p:grpSpPr>
        <a:xfrm>
          <a:off x="0" y="0"/>
          <a:ext cx="0" cy="0"/>
          <a:chOff x="0" y="0"/>
          <a:chExt cx="0" cy="0"/>
        </a:xfrm>
      </p:grpSpPr>
      <p:pic>
        <p:nvPicPr>
          <p:cNvPr id="7" name="Imagen 6" descr="LOGO-B.png"/>
          <p:cNvPicPr>
            <a:picLocks noChangeAspect="1"/>
          </p:cNvPicPr>
          <p:nvPr userDrawn="1"/>
        </p:nvPicPr>
        <p:blipFill>
          <a:blip r:embed="rId2"/>
          <a:stretch>
            <a:fillRect/>
          </a:stretch>
        </p:blipFill>
        <p:spPr>
          <a:xfrm>
            <a:off x="1760483" y="6287016"/>
            <a:ext cx="1687458" cy="377364"/>
          </a:xfrm>
          <a:prstGeom prst="rect">
            <a:avLst/>
          </a:prstGeom>
        </p:spPr>
      </p:pic>
      <p:pic>
        <p:nvPicPr>
          <p:cNvPr id="13" name="Imagen 12" descr="logo.jpg"/>
          <p:cNvPicPr>
            <a:picLocks noChangeAspect="1"/>
          </p:cNvPicPr>
          <p:nvPr userDrawn="1"/>
        </p:nvPicPr>
        <p:blipFill>
          <a:blip r:embed="rId3"/>
          <a:stretch>
            <a:fillRect/>
          </a:stretch>
        </p:blipFill>
        <p:spPr>
          <a:xfrm>
            <a:off x="586828" y="6225296"/>
            <a:ext cx="1992643" cy="446269"/>
          </a:xfrm>
          <a:prstGeom prst="rect">
            <a:avLst/>
          </a:prstGeom>
        </p:spPr>
      </p:pic>
      <p:sp>
        <p:nvSpPr>
          <p:cNvPr id="15" name="Marcador de texto 2"/>
          <p:cNvSpPr>
            <a:spLocks noGrp="1"/>
          </p:cNvSpPr>
          <p:nvPr>
            <p:ph idx="1"/>
          </p:nvPr>
        </p:nvSpPr>
        <p:spPr>
          <a:xfrm>
            <a:off x="457200" y="1600200"/>
            <a:ext cx="8229600" cy="4525963"/>
          </a:xfrm>
          <a:prstGeom prst="rect">
            <a:avLst/>
          </a:prstGeom>
        </p:spPr>
        <p:txBody>
          <a:bodyPr vert="horz" lIns="91440" tIns="45720" rIns="91440" bIns="45720" rtlCol="0">
            <a:normAutofit/>
          </a:bodyPr>
          <a:lstStyle/>
          <a:p>
            <a:pPr lvl="0"/>
            <a:r>
              <a:rPr lang="es-ES_tradnl" dirty="0" smtClean="0"/>
              <a:t>Haga clic para modificar el estilo de texto del patrón</a:t>
            </a:r>
          </a:p>
          <a:p>
            <a:pPr lvl="1"/>
            <a:r>
              <a:rPr lang="es-ES_tradnl" dirty="0" smtClean="0"/>
              <a:t>Segundo nivel</a:t>
            </a:r>
          </a:p>
          <a:p>
            <a:pPr lvl="2"/>
            <a:r>
              <a:rPr lang="es-ES_tradnl" dirty="0" smtClean="0"/>
              <a:t>Tercer nivel</a:t>
            </a:r>
          </a:p>
          <a:p>
            <a:pPr lvl="3"/>
            <a:r>
              <a:rPr lang="es-ES_tradnl" dirty="0" smtClean="0"/>
              <a:t>Cuarto nivel</a:t>
            </a:r>
          </a:p>
          <a:p>
            <a:pPr lvl="4"/>
            <a:r>
              <a:rPr lang="es-ES_tradnl" dirty="0" smtClean="0"/>
              <a:t>Quinto nivel</a:t>
            </a:r>
            <a:endParaRPr lang="es-ES_tradnl" dirty="0"/>
          </a:p>
        </p:txBody>
      </p:sp>
      <p:sp>
        <p:nvSpPr>
          <p:cNvPr id="14" name="Rectángulo 13"/>
          <p:cNvSpPr/>
          <p:nvPr userDrawn="1"/>
        </p:nvSpPr>
        <p:spPr>
          <a:xfrm>
            <a:off x="586828" y="385379"/>
            <a:ext cx="8084206" cy="700690"/>
          </a:xfrm>
          <a:prstGeom prst="rect">
            <a:avLst/>
          </a:prstGeom>
          <a:solidFill>
            <a:srgbClr val="D11D8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6" name="Rectángulo 15"/>
          <p:cNvSpPr/>
          <p:nvPr userDrawn="1"/>
        </p:nvSpPr>
        <p:spPr>
          <a:xfrm>
            <a:off x="4118422" y="297797"/>
            <a:ext cx="1156138" cy="166414"/>
          </a:xfrm>
          <a:prstGeom prst="rect">
            <a:avLst/>
          </a:prstGeom>
          <a:solidFill>
            <a:srgbClr val="D11D8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7" name="Rectángulo 16"/>
          <p:cNvSpPr/>
          <p:nvPr userDrawn="1"/>
        </p:nvSpPr>
        <p:spPr>
          <a:xfrm>
            <a:off x="5264866" y="297797"/>
            <a:ext cx="1156138" cy="166414"/>
          </a:xfrm>
          <a:prstGeom prst="rect">
            <a:avLst/>
          </a:prstGeom>
          <a:solidFill>
            <a:srgbClr val="CD459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8" name="Rectángulo 17"/>
          <p:cNvSpPr/>
          <p:nvPr userDrawn="1"/>
        </p:nvSpPr>
        <p:spPr>
          <a:xfrm>
            <a:off x="6411310" y="297797"/>
            <a:ext cx="1156138" cy="166414"/>
          </a:xfrm>
          <a:prstGeom prst="rect">
            <a:avLst/>
          </a:prstGeom>
          <a:solidFill>
            <a:srgbClr val="CC63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9" name="Rectángulo 18"/>
          <p:cNvSpPr/>
          <p:nvPr userDrawn="1"/>
        </p:nvSpPr>
        <p:spPr>
          <a:xfrm>
            <a:off x="7514896" y="297797"/>
            <a:ext cx="1156138" cy="166414"/>
          </a:xfrm>
          <a:prstGeom prst="rect">
            <a:avLst/>
          </a:prstGeom>
          <a:solidFill>
            <a:srgbClr val="C984B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2_En blanco">
    <p:spTree>
      <p:nvGrpSpPr>
        <p:cNvPr id="1" name=""/>
        <p:cNvGrpSpPr/>
        <p:nvPr/>
      </p:nvGrpSpPr>
      <p:grpSpPr>
        <a:xfrm>
          <a:off x="0" y="0"/>
          <a:ext cx="0" cy="0"/>
          <a:chOff x="0" y="0"/>
          <a:chExt cx="0" cy="0"/>
        </a:xfrm>
      </p:grpSpPr>
      <p:sp>
        <p:nvSpPr>
          <p:cNvPr id="8" name="Rectángulo 7"/>
          <p:cNvSpPr/>
          <p:nvPr userDrawn="1"/>
        </p:nvSpPr>
        <p:spPr>
          <a:xfrm>
            <a:off x="0" y="0"/>
            <a:ext cx="9144000" cy="685800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pic>
        <p:nvPicPr>
          <p:cNvPr id="9" name="Imagen 8" descr="LOGO-B.png"/>
          <p:cNvPicPr>
            <a:picLocks noChangeAspect="1"/>
          </p:cNvPicPr>
          <p:nvPr userDrawn="1"/>
        </p:nvPicPr>
        <p:blipFill>
          <a:blip r:embed="rId2"/>
          <a:stretch>
            <a:fillRect/>
          </a:stretch>
        </p:blipFill>
        <p:spPr>
          <a:xfrm>
            <a:off x="1760483" y="6287016"/>
            <a:ext cx="1687458" cy="377364"/>
          </a:xfrm>
          <a:prstGeom prst="rect">
            <a:avLst/>
          </a:prstGeom>
        </p:spPr>
      </p:pic>
      <p:pic>
        <p:nvPicPr>
          <p:cNvPr id="10" name="Imagen 9" descr="4.jpg"/>
          <p:cNvPicPr>
            <a:picLocks noChangeAspect="1"/>
          </p:cNvPicPr>
          <p:nvPr userDrawn="1"/>
        </p:nvPicPr>
        <p:blipFill>
          <a:blip r:embed="rId3"/>
          <a:stretch>
            <a:fillRect/>
          </a:stretch>
        </p:blipFill>
        <p:spPr>
          <a:xfrm>
            <a:off x="4575175" y="0"/>
            <a:ext cx="4568825" cy="685800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_Sólo el título">
    <p:spTree>
      <p:nvGrpSpPr>
        <p:cNvPr id="1" name=""/>
        <p:cNvGrpSpPr/>
        <p:nvPr/>
      </p:nvGrpSpPr>
      <p:grpSpPr>
        <a:xfrm>
          <a:off x="0" y="0"/>
          <a:ext cx="0" cy="0"/>
          <a:chOff x="0" y="0"/>
          <a:chExt cx="0" cy="0"/>
        </a:xfrm>
      </p:grpSpPr>
      <p:pic>
        <p:nvPicPr>
          <p:cNvPr id="7" name="Imagen 6" descr="LOGO-B.png"/>
          <p:cNvPicPr>
            <a:picLocks noChangeAspect="1"/>
          </p:cNvPicPr>
          <p:nvPr userDrawn="1"/>
        </p:nvPicPr>
        <p:blipFill>
          <a:blip r:embed="rId2"/>
          <a:stretch>
            <a:fillRect/>
          </a:stretch>
        </p:blipFill>
        <p:spPr>
          <a:xfrm>
            <a:off x="1760483" y="6287016"/>
            <a:ext cx="1687458" cy="377364"/>
          </a:xfrm>
          <a:prstGeom prst="rect">
            <a:avLst/>
          </a:prstGeom>
        </p:spPr>
      </p:pic>
      <p:pic>
        <p:nvPicPr>
          <p:cNvPr id="13" name="Imagen 12" descr="logo.jpg"/>
          <p:cNvPicPr>
            <a:picLocks noChangeAspect="1"/>
          </p:cNvPicPr>
          <p:nvPr userDrawn="1"/>
        </p:nvPicPr>
        <p:blipFill>
          <a:blip r:embed="rId3"/>
          <a:stretch>
            <a:fillRect/>
          </a:stretch>
        </p:blipFill>
        <p:spPr>
          <a:xfrm>
            <a:off x="586828" y="6225296"/>
            <a:ext cx="1992643" cy="446269"/>
          </a:xfrm>
          <a:prstGeom prst="rect">
            <a:avLst/>
          </a:prstGeom>
        </p:spPr>
      </p:pic>
      <p:sp>
        <p:nvSpPr>
          <p:cNvPr id="15" name="Marcador de texto 2"/>
          <p:cNvSpPr>
            <a:spLocks noGrp="1"/>
          </p:cNvSpPr>
          <p:nvPr>
            <p:ph idx="1"/>
          </p:nvPr>
        </p:nvSpPr>
        <p:spPr>
          <a:xfrm>
            <a:off x="457200" y="1600200"/>
            <a:ext cx="8229600" cy="4525963"/>
          </a:xfrm>
          <a:prstGeom prst="rect">
            <a:avLst/>
          </a:prstGeom>
        </p:spPr>
        <p:txBody>
          <a:bodyPr vert="horz" lIns="91440" tIns="45720" rIns="91440" bIns="45720" rtlCol="0">
            <a:normAutofit/>
          </a:bodyPr>
          <a:lstStyle/>
          <a:p>
            <a:pPr lvl="0"/>
            <a:r>
              <a:rPr lang="es-ES_tradnl" dirty="0" smtClean="0"/>
              <a:t>Haga clic para modificar el estilo de texto del patrón</a:t>
            </a:r>
          </a:p>
          <a:p>
            <a:pPr lvl="1"/>
            <a:r>
              <a:rPr lang="es-ES_tradnl" dirty="0" smtClean="0"/>
              <a:t>Segundo nivel</a:t>
            </a:r>
          </a:p>
          <a:p>
            <a:pPr lvl="2"/>
            <a:r>
              <a:rPr lang="es-ES_tradnl" dirty="0" smtClean="0"/>
              <a:t>Tercer nivel</a:t>
            </a:r>
          </a:p>
          <a:p>
            <a:pPr lvl="3"/>
            <a:r>
              <a:rPr lang="es-ES_tradnl" dirty="0" smtClean="0"/>
              <a:t>Cuarto nivel</a:t>
            </a:r>
          </a:p>
          <a:p>
            <a:pPr lvl="4"/>
            <a:r>
              <a:rPr lang="es-ES_tradnl" dirty="0" smtClean="0"/>
              <a:t>Quinto nivel</a:t>
            </a:r>
            <a:endParaRPr lang="es-ES_tradnl" dirty="0"/>
          </a:p>
        </p:txBody>
      </p:sp>
      <p:sp>
        <p:nvSpPr>
          <p:cNvPr id="14" name="Rectángulo 13"/>
          <p:cNvSpPr/>
          <p:nvPr userDrawn="1"/>
        </p:nvSpPr>
        <p:spPr>
          <a:xfrm>
            <a:off x="586828" y="385379"/>
            <a:ext cx="8084206" cy="700690"/>
          </a:xfrm>
          <a:prstGeom prst="rect">
            <a:avLst/>
          </a:prstGeom>
          <a:solidFill>
            <a:srgbClr val="A9C11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6" name="Rectángulo 15"/>
          <p:cNvSpPr/>
          <p:nvPr userDrawn="1"/>
        </p:nvSpPr>
        <p:spPr>
          <a:xfrm>
            <a:off x="4099034" y="297797"/>
            <a:ext cx="1156138" cy="166414"/>
          </a:xfrm>
          <a:prstGeom prst="rect">
            <a:avLst/>
          </a:prstGeom>
          <a:solidFill>
            <a:srgbClr val="A9C11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7" name="Rectángulo 16"/>
          <p:cNvSpPr/>
          <p:nvPr userDrawn="1"/>
        </p:nvSpPr>
        <p:spPr>
          <a:xfrm>
            <a:off x="5255172" y="297797"/>
            <a:ext cx="1156138" cy="166414"/>
          </a:xfrm>
          <a:prstGeom prst="rect">
            <a:avLst/>
          </a:prstGeom>
          <a:solidFill>
            <a:srgbClr val="D2DE7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8" name="Rectángulo 17"/>
          <p:cNvSpPr/>
          <p:nvPr userDrawn="1"/>
        </p:nvSpPr>
        <p:spPr>
          <a:xfrm>
            <a:off x="6411310" y="297797"/>
            <a:ext cx="1156138" cy="166414"/>
          </a:xfrm>
          <a:prstGeom prst="rect">
            <a:avLst/>
          </a:prstGeom>
          <a:solidFill>
            <a:srgbClr val="DFE9A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9" name="Rectángulo 18"/>
          <p:cNvSpPr/>
          <p:nvPr userDrawn="1"/>
        </p:nvSpPr>
        <p:spPr>
          <a:xfrm>
            <a:off x="7514896" y="297797"/>
            <a:ext cx="1156138" cy="166414"/>
          </a:xfrm>
          <a:prstGeom prst="rect">
            <a:avLst/>
          </a:prstGeom>
          <a:solidFill>
            <a:srgbClr val="EAF0C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3_En blanco">
    <p:spTree>
      <p:nvGrpSpPr>
        <p:cNvPr id="1" name=""/>
        <p:cNvGrpSpPr/>
        <p:nvPr/>
      </p:nvGrpSpPr>
      <p:grpSpPr>
        <a:xfrm>
          <a:off x="0" y="0"/>
          <a:ext cx="0" cy="0"/>
          <a:chOff x="0" y="0"/>
          <a:chExt cx="0" cy="0"/>
        </a:xfrm>
      </p:grpSpPr>
      <p:sp>
        <p:nvSpPr>
          <p:cNvPr id="2" name="Rectángulo 1"/>
          <p:cNvSpPr/>
          <p:nvPr userDrawn="1"/>
        </p:nvSpPr>
        <p:spPr>
          <a:xfrm>
            <a:off x="0" y="0"/>
            <a:ext cx="9144000" cy="685800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pic>
        <p:nvPicPr>
          <p:cNvPr id="3" name="Imagen 2" descr="LOGO-B.png"/>
          <p:cNvPicPr>
            <a:picLocks noChangeAspect="1"/>
          </p:cNvPicPr>
          <p:nvPr userDrawn="1"/>
        </p:nvPicPr>
        <p:blipFill>
          <a:blip r:embed="rId2"/>
          <a:stretch>
            <a:fillRect/>
          </a:stretch>
        </p:blipFill>
        <p:spPr>
          <a:xfrm>
            <a:off x="1760483" y="6287016"/>
            <a:ext cx="1687458" cy="377364"/>
          </a:xfrm>
          <a:prstGeom prst="rect">
            <a:avLst/>
          </a:prstGeom>
        </p:spPr>
      </p:pic>
      <p:pic>
        <p:nvPicPr>
          <p:cNvPr id="4" name="Imagen 3" descr="5.jpg"/>
          <p:cNvPicPr>
            <a:picLocks noChangeAspect="1"/>
          </p:cNvPicPr>
          <p:nvPr userDrawn="1"/>
        </p:nvPicPr>
        <p:blipFill>
          <a:blip r:embed="rId3"/>
          <a:stretch>
            <a:fillRect/>
          </a:stretch>
        </p:blipFill>
        <p:spPr>
          <a:xfrm>
            <a:off x="4575175" y="0"/>
            <a:ext cx="4568825" cy="6858001"/>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5_Sólo el título">
    <p:spTree>
      <p:nvGrpSpPr>
        <p:cNvPr id="1" name=""/>
        <p:cNvGrpSpPr/>
        <p:nvPr/>
      </p:nvGrpSpPr>
      <p:grpSpPr>
        <a:xfrm>
          <a:off x="0" y="0"/>
          <a:ext cx="0" cy="0"/>
          <a:chOff x="0" y="0"/>
          <a:chExt cx="0" cy="0"/>
        </a:xfrm>
      </p:grpSpPr>
      <p:pic>
        <p:nvPicPr>
          <p:cNvPr id="7" name="Imagen 6" descr="LOGO-B.png"/>
          <p:cNvPicPr>
            <a:picLocks noChangeAspect="1"/>
          </p:cNvPicPr>
          <p:nvPr userDrawn="1"/>
        </p:nvPicPr>
        <p:blipFill>
          <a:blip r:embed="rId2"/>
          <a:stretch>
            <a:fillRect/>
          </a:stretch>
        </p:blipFill>
        <p:spPr>
          <a:xfrm>
            <a:off x="1760483" y="6287016"/>
            <a:ext cx="1687458" cy="377364"/>
          </a:xfrm>
          <a:prstGeom prst="rect">
            <a:avLst/>
          </a:prstGeom>
        </p:spPr>
      </p:pic>
      <p:pic>
        <p:nvPicPr>
          <p:cNvPr id="13" name="Imagen 12" descr="logo.jpg"/>
          <p:cNvPicPr>
            <a:picLocks noChangeAspect="1"/>
          </p:cNvPicPr>
          <p:nvPr userDrawn="1"/>
        </p:nvPicPr>
        <p:blipFill>
          <a:blip r:embed="rId3"/>
          <a:stretch>
            <a:fillRect/>
          </a:stretch>
        </p:blipFill>
        <p:spPr>
          <a:xfrm>
            <a:off x="586828" y="6225296"/>
            <a:ext cx="1992643" cy="446269"/>
          </a:xfrm>
          <a:prstGeom prst="rect">
            <a:avLst/>
          </a:prstGeom>
        </p:spPr>
      </p:pic>
      <p:sp>
        <p:nvSpPr>
          <p:cNvPr id="15" name="Marcador de texto 2"/>
          <p:cNvSpPr>
            <a:spLocks noGrp="1"/>
          </p:cNvSpPr>
          <p:nvPr>
            <p:ph idx="1"/>
          </p:nvPr>
        </p:nvSpPr>
        <p:spPr>
          <a:xfrm>
            <a:off x="457200" y="1600200"/>
            <a:ext cx="8229600" cy="4525963"/>
          </a:xfrm>
          <a:prstGeom prst="rect">
            <a:avLst/>
          </a:prstGeom>
        </p:spPr>
        <p:txBody>
          <a:bodyPr vert="horz" lIns="91440" tIns="45720" rIns="91440" bIns="45720" rtlCol="0">
            <a:normAutofit/>
          </a:bodyPr>
          <a:lstStyle/>
          <a:p>
            <a:pPr lvl="0"/>
            <a:r>
              <a:rPr lang="es-ES_tradnl" dirty="0" smtClean="0"/>
              <a:t>Haga clic para modificar el estilo de texto del patrón</a:t>
            </a:r>
          </a:p>
          <a:p>
            <a:pPr lvl="1"/>
            <a:r>
              <a:rPr lang="es-ES_tradnl" dirty="0" smtClean="0"/>
              <a:t>Segundo nivel</a:t>
            </a:r>
          </a:p>
          <a:p>
            <a:pPr lvl="2"/>
            <a:r>
              <a:rPr lang="es-ES_tradnl" dirty="0" smtClean="0"/>
              <a:t>Tercer nivel</a:t>
            </a:r>
          </a:p>
          <a:p>
            <a:pPr lvl="3"/>
            <a:r>
              <a:rPr lang="es-ES_tradnl" dirty="0" smtClean="0"/>
              <a:t>Cuarto nivel</a:t>
            </a:r>
          </a:p>
          <a:p>
            <a:pPr lvl="4"/>
            <a:r>
              <a:rPr lang="es-ES_tradnl" dirty="0" smtClean="0"/>
              <a:t>Quinto nivel</a:t>
            </a:r>
            <a:endParaRPr lang="es-ES_tradnl" dirty="0"/>
          </a:p>
        </p:txBody>
      </p:sp>
      <p:sp>
        <p:nvSpPr>
          <p:cNvPr id="14" name="Rectángulo 13"/>
          <p:cNvSpPr/>
          <p:nvPr userDrawn="1"/>
        </p:nvSpPr>
        <p:spPr>
          <a:xfrm>
            <a:off x="586828" y="385379"/>
            <a:ext cx="8084206" cy="700690"/>
          </a:xfrm>
          <a:prstGeom prst="rect">
            <a:avLst/>
          </a:prstGeom>
          <a:solidFill>
            <a:srgbClr val="F8751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6" name="Rectángulo 15"/>
          <p:cNvSpPr/>
          <p:nvPr userDrawn="1"/>
        </p:nvSpPr>
        <p:spPr>
          <a:xfrm>
            <a:off x="4117848" y="297797"/>
            <a:ext cx="1156138" cy="166414"/>
          </a:xfrm>
          <a:prstGeom prst="rect">
            <a:avLst/>
          </a:prstGeom>
          <a:solidFill>
            <a:srgbClr val="F8751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7" name="Rectángulo 16"/>
          <p:cNvSpPr/>
          <p:nvPr userDrawn="1"/>
        </p:nvSpPr>
        <p:spPr>
          <a:xfrm>
            <a:off x="5264579" y="297797"/>
            <a:ext cx="1156138" cy="166414"/>
          </a:xfrm>
          <a:prstGeom prst="rect">
            <a:avLst/>
          </a:prstGeom>
          <a:solidFill>
            <a:srgbClr val="FAB67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8" name="Rectángulo 17"/>
          <p:cNvSpPr/>
          <p:nvPr userDrawn="1"/>
        </p:nvSpPr>
        <p:spPr>
          <a:xfrm>
            <a:off x="6411310" y="297797"/>
            <a:ext cx="1156138" cy="166414"/>
          </a:xfrm>
          <a:prstGeom prst="rect">
            <a:avLst/>
          </a:prstGeom>
          <a:solidFill>
            <a:srgbClr val="FBCCA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9" name="Rectángulo 18"/>
          <p:cNvSpPr/>
          <p:nvPr userDrawn="1"/>
        </p:nvSpPr>
        <p:spPr>
          <a:xfrm>
            <a:off x="7514896" y="297797"/>
            <a:ext cx="1156138" cy="166414"/>
          </a:xfrm>
          <a:prstGeom prst="rect">
            <a:avLst/>
          </a:prstGeom>
          <a:solidFill>
            <a:srgbClr val="FCDEC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4_En blanco">
    <p:spTree>
      <p:nvGrpSpPr>
        <p:cNvPr id="1" name=""/>
        <p:cNvGrpSpPr/>
        <p:nvPr/>
      </p:nvGrpSpPr>
      <p:grpSpPr>
        <a:xfrm>
          <a:off x="0" y="0"/>
          <a:ext cx="0" cy="0"/>
          <a:chOff x="0" y="0"/>
          <a:chExt cx="0" cy="0"/>
        </a:xfrm>
      </p:grpSpPr>
      <p:sp>
        <p:nvSpPr>
          <p:cNvPr id="2" name="Rectángulo 1"/>
          <p:cNvSpPr/>
          <p:nvPr userDrawn="1"/>
        </p:nvSpPr>
        <p:spPr>
          <a:xfrm>
            <a:off x="0" y="0"/>
            <a:ext cx="9144000" cy="685800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pic>
        <p:nvPicPr>
          <p:cNvPr id="3" name="Imagen 2" descr="LOGO-B.png"/>
          <p:cNvPicPr>
            <a:picLocks noChangeAspect="1"/>
          </p:cNvPicPr>
          <p:nvPr userDrawn="1"/>
        </p:nvPicPr>
        <p:blipFill>
          <a:blip r:embed="rId2"/>
          <a:stretch>
            <a:fillRect/>
          </a:stretch>
        </p:blipFill>
        <p:spPr>
          <a:xfrm>
            <a:off x="1760483" y="6287016"/>
            <a:ext cx="1687458" cy="377364"/>
          </a:xfrm>
          <a:prstGeom prst="rect">
            <a:avLst/>
          </a:prstGeom>
        </p:spPr>
      </p:pic>
      <p:pic>
        <p:nvPicPr>
          <p:cNvPr id="4" name="Imagen 3" descr="6.jpg"/>
          <p:cNvPicPr>
            <a:picLocks noChangeAspect="1"/>
          </p:cNvPicPr>
          <p:nvPr userDrawn="1"/>
        </p:nvPicPr>
        <p:blipFill>
          <a:blip r:embed="rId3"/>
          <a:stretch>
            <a:fillRect/>
          </a:stretch>
        </p:blipFill>
        <p:spPr>
          <a:xfrm>
            <a:off x="4575175" y="0"/>
            <a:ext cx="4568825" cy="6858000"/>
          </a:xfrm>
          <a:prstGeom prst="rect">
            <a:avLst/>
          </a:prstGeom>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6_Sólo el título">
    <p:spTree>
      <p:nvGrpSpPr>
        <p:cNvPr id="1" name=""/>
        <p:cNvGrpSpPr/>
        <p:nvPr/>
      </p:nvGrpSpPr>
      <p:grpSpPr>
        <a:xfrm>
          <a:off x="0" y="0"/>
          <a:ext cx="0" cy="0"/>
          <a:chOff x="0" y="0"/>
          <a:chExt cx="0" cy="0"/>
        </a:xfrm>
      </p:grpSpPr>
      <p:pic>
        <p:nvPicPr>
          <p:cNvPr id="7" name="Imagen 6" descr="LOGO-B.png"/>
          <p:cNvPicPr>
            <a:picLocks noChangeAspect="1"/>
          </p:cNvPicPr>
          <p:nvPr userDrawn="1"/>
        </p:nvPicPr>
        <p:blipFill>
          <a:blip r:embed="rId2"/>
          <a:stretch>
            <a:fillRect/>
          </a:stretch>
        </p:blipFill>
        <p:spPr>
          <a:xfrm>
            <a:off x="1760483" y="6287016"/>
            <a:ext cx="1687458" cy="377364"/>
          </a:xfrm>
          <a:prstGeom prst="rect">
            <a:avLst/>
          </a:prstGeom>
        </p:spPr>
      </p:pic>
      <p:pic>
        <p:nvPicPr>
          <p:cNvPr id="13" name="Imagen 12" descr="logo.jpg"/>
          <p:cNvPicPr>
            <a:picLocks noChangeAspect="1"/>
          </p:cNvPicPr>
          <p:nvPr userDrawn="1"/>
        </p:nvPicPr>
        <p:blipFill>
          <a:blip r:embed="rId3"/>
          <a:stretch>
            <a:fillRect/>
          </a:stretch>
        </p:blipFill>
        <p:spPr>
          <a:xfrm>
            <a:off x="586828" y="6225296"/>
            <a:ext cx="1992643" cy="446269"/>
          </a:xfrm>
          <a:prstGeom prst="rect">
            <a:avLst/>
          </a:prstGeom>
        </p:spPr>
      </p:pic>
      <p:sp>
        <p:nvSpPr>
          <p:cNvPr id="15" name="Marcador de texto 2"/>
          <p:cNvSpPr>
            <a:spLocks noGrp="1"/>
          </p:cNvSpPr>
          <p:nvPr>
            <p:ph idx="1"/>
          </p:nvPr>
        </p:nvSpPr>
        <p:spPr>
          <a:xfrm>
            <a:off x="457200" y="1600200"/>
            <a:ext cx="8229600" cy="4525963"/>
          </a:xfrm>
          <a:prstGeom prst="rect">
            <a:avLst/>
          </a:prstGeom>
        </p:spPr>
        <p:txBody>
          <a:bodyPr vert="horz" lIns="91440" tIns="45720" rIns="91440" bIns="45720" rtlCol="0">
            <a:normAutofit/>
          </a:bodyPr>
          <a:lstStyle/>
          <a:p>
            <a:pPr lvl="0"/>
            <a:r>
              <a:rPr lang="es-ES_tradnl" dirty="0" smtClean="0"/>
              <a:t>Haga clic para modificar el estilo de texto del patrón</a:t>
            </a:r>
          </a:p>
          <a:p>
            <a:pPr lvl="1"/>
            <a:r>
              <a:rPr lang="es-ES_tradnl" dirty="0" smtClean="0"/>
              <a:t>Segundo nivel</a:t>
            </a:r>
          </a:p>
          <a:p>
            <a:pPr lvl="2"/>
            <a:r>
              <a:rPr lang="es-ES_tradnl" dirty="0" smtClean="0"/>
              <a:t>Tercer nivel</a:t>
            </a:r>
          </a:p>
          <a:p>
            <a:pPr lvl="3"/>
            <a:r>
              <a:rPr lang="es-ES_tradnl" dirty="0" smtClean="0"/>
              <a:t>Cuarto nivel</a:t>
            </a:r>
          </a:p>
          <a:p>
            <a:pPr lvl="4"/>
            <a:r>
              <a:rPr lang="es-ES_tradnl" dirty="0" smtClean="0"/>
              <a:t>Quinto nivel</a:t>
            </a:r>
            <a:endParaRPr lang="es-ES_tradnl" dirty="0"/>
          </a:p>
        </p:txBody>
      </p:sp>
      <p:sp>
        <p:nvSpPr>
          <p:cNvPr id="14" name="Rectángulo 13"/>
          <p:cNvSpPr/>
          <p:nvPr userDrawn="1"/>
        </p:nvSpPr>
        <p:spPr>
          <a:xfrm>
            <a:off x="586828" y="385379"/>
            <a:ext cx="8084206" cy="700690"/>
          </a:xfrm>
          <a:prstGeom prst="rect">
            <a:avLst/>
          </a:prstGeom>
          <a:solidFill>
            <a:srgbClr val="F8CA1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6" name="Rectángulo 15"/>
          <p:cNvSpPr/>
          <p:nvPr userDrawn="1"/>
        </p:nvSpPr>
        <p:spPr>
          <a:xfrm>
            <a:off x="4117848" y="297797"/>
            <a:ext cx="1156138" cy="166414"/>
          </a:xfrm>
          <a:prstGeom prst="rect">
            <a:avLst/>
          </a:prstGeom>
          <a:solidFill>
            <a:srgbClr val="F8CA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7" name="Rectángulo 16"/>
          <p:cNvSpPr/>
          <p:nvPr userDrawn="1"/>
        </p:nvSpPr>
        <p:spPr>
          <a:xfrm>
            <a:off x="5264579" y="297797"/>
            <a:ext cx="1156138" cy="166414"/>
          </a:xfrm>
          <a:prstGeom prst="rect">
            <a:avLst/>
          </a:prstGeom>
          <a:solidFill>
            <a:srgbClr val="FAE17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8" name="Rectángulo 17"/>
          <p:cNvSpPr/>
          <p:nvPr userDrawn="1"/>
        </p:nvSpPr>
        <p:spPr>
          <a:xfrm>
            <a:off x="6411310" y="297797"/>
            <a:ext cx="1156138" cy="166414"/>
          </a:xfrm>
          <a:prstGeom prst="rect">
            <a:avLst/>
          </a:prstGeom>
          <a:solidFill>
            <a:srgbClr val="FCEBA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9" name="Rectángulo 18"/>
          <p:cNvSpPr/>
          <p:nvPr userDrawn="1"/>
        </p:nvSpPr>
        <p:spPr>
          <a:xfrm>
            <a:off x="7514896" y="297797"/>
            <a:ext cx="1156138" cy="166414"/>
          </a:xfrm>
          <a:prstGeom prst="rect">
            <a:avLst/>
          </a:prstGeom>
          <a:solidFill>
            <a:srgbClr val="FDF3C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5_En blanco">
    <p:spTree>
      <p:nvGrpSpPr>
        <p:cNvPr id="1" name=""/>
        <p:cNvGrpSpPr/>
        <p:nvPr/>
      </p:nvGrpSpPr>
      <p:grpSpPr>
        <a:xfrm>
          <a:off x="0" y="0"/>
          <a:ext cx="0" cy="0"/>
          <a:chOff x="0" y="0"/>
          <a:chExt cx="0" cy="0"/>
        </a:xfrm>
      </p:grpSpPr>
      <p:sp>
        <p:nvSpPr>
          <p:cNvPr id="2" name="Rectángulo 1"/>
          <p:cNvSpPr/>
          <p:nvPr userDrawn="1"/>
        </p:nvSpPr>
        <p:spPr>
          <a:xfrm>
            <a:off x="0" y="0"/>
            <a:ext cx="9144000" cy="685800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pic>
        <p:nvPicPr>
          <p:cNvPr id="3" name="Imagen 2" descr="LOGO-B.png"/>
          <p:cNvPicPr>
            <a:picLocks noChangeAspect="1"/>
          </p:cNvPicPr>
          <p:nvPr userDrawn="1"/>
        </p:nvPicPr>
        <p:blipFill>
          <a:blip r:embed="rId2"/>
          <a:stretch>
            <a:fillRect/>
          </a:stretch>
        </p:blipFill>
        <p:spPr>
          <a:xfrm>
            <a:off x="1760483" y="6287016"/>
            <a:ext cx="1687458" cy="377364"/>
          </a:xfrm>
          <a:prstGeom prst="rect">
            <a:avLst/>
          </a:prstGeom>
        </p:spPr>
      </p:pic>
      <p:pic>
        <p:nvPicPr>
          <p:cNvPr id="4" name="Imagen 3" descr="7.jpg"/>
          <p:cNvPicPr>
            <a:picLocks noChangeAspect="1"/>
          </p:cNvPicPr>
          <p:nvPr userDrawn="1"/>
        </p:nvPicPr>
        <p:blipFill>
          <a:blip r:embed="rId3"/>
          <a:stretch>
            <a:fillRect/>
          </a:stretch>
        </p:blipFill>
        <p:spPr>
          <a:xfrm>
            <a:off x="4575175" y="0"/>
            <a:ext cx="4568825" cy="6858000"/>
          </a:xfrm>
          <a:prstGeom prst="rect">
            <a:avLst/>
          </a:prstGeom>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7_Sólo el título">
    <p:spTree>
      <p:nvGrpSpPr>
        <p:cNvPr id="1" name=""/>
        <p:cNvGrpSpPr/>
        <p:nvPr/>
      </p:nvGrpSpPr>
      <p:grpSpPr>
        <a:xfrm>
          <a:off x="0" y="0"/>
          <a:ext cx="0" cy="0"/>
          <a:chOff x="0" y="0"/>
          <a:chExt cx="0" cy="0"/>
        </a:xfrm>
      </p:grpSpPr>
      <p:pic>
        <p:nvPicPr>
          <p:cNvPr id="7" name="Imagen 6" descr="LOGO-B.png"/>
          <p:cNvPicPr>
            <a:picLocks noChangeAspect="1"/>
          </p:cNvPicPr>
          <p:nvPr userDrawn="1"/>
        </p:nvPicPr>
        <p:blipFill>
          <a:blip r:embed="rId2"/>
          <a:stretch>
            <a:fillRect/>
          </a:stretch>
        </p:blipFill>
        <p:spPr>
          <a:xfrm>
            <a:off x="1760483" y="6287016"/>
            <a:ext cx="1687458" cy="377364"/>
          </a:xfrm>
          <a:prstGeom prst="rect">
            <a:avLst/>
          </a:prstGeom>
        </p:spPr>
      </p:pic>
      <p:pic>
        <p:nvPicPr>
          <p:cNvPr id="13" name="Imagen 12" descr="logo.jpg"/>
          <p:cNvPicPr>
            <a:picLocks noChangeAspect="1"/>
          </p:cNvPicPr>
          <p:nvPr userDrawn="1"/>
        </p:nvPicPr>
        <p:blipFill>
          <a:blip r:embed="rId3"/>
          <a:stretch>
            <a:fillRect/>
          </a:stretch>
        </p:blipFill>
        <p:spPr>
          <a:xfrm>
            <a:off x="586828" y="6225296"/>
            <a:ext cx="1992643" cy="446269"/>
          </a:xfrm>
          <a:prstGeom prst="rect">
            <a:avLst/>
          </a:prstGeom>
        </p:spPr>
      </p:pic>
      <p:sp>
        <p:nvSpPr>
          <p:cNvPr id="15" name="Marcador de texto 2"/>
          <p:cNvSpPr>
            <a:spLocks noGrp="1"/>
          </p:cNvSpPr>
          <p:nvPr>
            <p:ph idx="1"/>
          </p:nvPr>
        </p:nvSpPr>
        <p:spPr>
          <a:xfrm>
            <a:off x="457200" y="1600200"/>
            <a:ext cx="8229600" cy="4525963"/>
          </a:xfrm>
          <a:prstGeom prst="rect">
            <a:avLst/>
          </a:prstGeom>
        </p:spPr>
        <p:txBody>
          <a:bodyPr vert="horz" lIns="91440" tIns="45720" rIns="91440" bIns="45720" rtlCol="0">
            <a:normAutofit/>
          </a:bodyPr>
          <a:lstStyle/>
          <a:p>
            <a:pPr lvl="0"/>
            <a:r>
              <a:rPr lang="es-ES_tradnl" dirty="0" smtClean="0"/>
              <a:t>Haga clic para modificar el estilo de texto del patrón</a:t>
            </a:r>
          </a:p>
          <a:p>
            <a:pPr lvl="1"/>
            <a:r>
              <a:rPr lang="es-ES_tradnl" dirty="0" smtClean="0"/>
              <a:t>Segundo nivel</a:t>
            </a:r>
          </a:p>
          <a:p>
            <a:pPr lvl="2"/>
            <a:r>
              <a:rPr lang="es-ES_tradnl" dirty="0" smtClean="0"/>
              <a:t>Tercer nivel</a:t>
            </a:r>
          </a:p>
          <a:p>
            <a:pPr lvl="3"/>
            <a:r>
              <a:rPr lang="es-ES_tradnl" dirty="0" smtClean="0"/>
              <a:t>Cuarto nivel</a:t>
            </a:r>
          </a:p>
          <a:p>
            <a:pPr lvl="4"/>
            <a:r>
              <a:rPr lang="es-ES_tradnl" dirty="0" smtClean="0"/>
              <a:t>Quinto nivel</a:t>
            </a:r>
            <a:endParaRPr lang="es-ES_tradnl" dirty="0"/>
          </a:p>
        </p:txBody>
      </p:sp>
      <p:sp>
        <p:nvSpPr>
          <p:cNvPr id="14" name="Rectángulo 13"/>
          <p:cNvSpPr/>
          <p:nvPr userDrawn="1"/>
        </p:nvSpPr>
        <p:spPr>
          <a:xfrm>
            <a:off x="586828" y="385379"/>
            <a:ext cx="8084206" cy="700690"/>
          </a:xfrm>
          <a:prstGeom prst="rect">
            <a:avLst/>
          </a:prstGeom>
          <a:solidFill>
            <a:srgbClr val="A9120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6" name="Rectángulo 15"/>
          <p:cNvSpPr/>
          <p:nvPr userDrawn="1"/>
        </p:nvSpPr>
        <p:spPr>
          <a:xfrm>
            <a:off x="4117848" y="297797"/>
            <a:ext cx="1156138" cy="166414"/>
          </a:xfrm>
          <a:prstGeom prst="rect">
            <a:avLst/>
          </a:prstGeom>
          <a:solidFill>
            <a:srgbClr val="A9120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7" name="Rectángulo 16"/>
          <p:cNvSpPr/>
          <p:nvPr userDrawn="1"/>
        </p:nvSpPr>
        <p:spPr>
          <a:xfrm>
            <a:off x="5264579" y="297797"/>
            <a:ext cx="1156138" cy="166414"/>
          </a:xfrm>
          <a:prstGeom prst="rect">
            <a:avLst/>
          </a:prstGeom>
          <a:solidFill>
            <a:srgbClr val="D1837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8" name="Rectángulo 17"/>
          <p:cNvSpPr/>
          <p:nvPr userDrawn="1"/>
        </p:nvSpPr>
        <p:spPr>
          <a:xfrm>
            <a:off x="6411310" y="297797"/>
            <a:ext cx="1156138" cy="166414"/>
          </a:xfrm>
          <a:prstGeom prst="rect">
            <a:avLst/>
          </a:prstGeom>
          <a:solidFill>
            <a:srgbClr val="DFA8A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9" name="Rectángulo 18"/>
          <p:cNvSpPr/>
          <p:nvPr userDrawn="1"/>
        </p:nvSpPr>
        <p:spPr>
          <a:xfrm>
            <a:off x="7514896" y="297797"/>
            <a:ext cx="1156138" cy="166414"/>
          </a:xfrm>
          <a:prstGeom prst="rect">
            <a:avLst/>
          </a:prstGeom>
          <a:solidFill>
            <a:srgbClr val="EAC7C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smtClean="0"/>
              <a:t>Clic para editar título</a:t>
            </a:r>
            <a:endParaRPr lang="es-ES_tradnl"/>
          </a:p>
        </p:txBody>
      </p:sp>
      <p:sp>
        <p:nvSpPr>
          <p:cNvPr id="3" name="Marcador de contenido 2"/>
          <p:cNvSpPr>
            <a:spLocks noGrp="1"/>
          </p:cNvSpPr>
          <p:nvPr>
            <p:ph idx="1"/>
          </p:nvPr>
        </p:nvSpPr>
        <p:spPr/>
        <p:txBody>
          <a:bodyPr/>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s-ES_tradnl"/>
          </a:p>
        </p:txBody>
      </p:sp>
      <p:sp>
        <p:nvSpPr>
          <p:cNvPr id="4" name="Marcador de fecha 3"/>
          <p:cNvSpPr>
            <a:spLocks noGrp="1"/>
          </p:cNvSpPr>
          <p:nvPr>
            <p:ph type="dt" sz="half" idx="10"/>
          </p:nvPr>
        </p:nvSpPr>
        <p:spPr/>
        <p:txBody>
          <a:bodyPr/>
          <a:lstStyle/>
          <a:p>
            <a:fld id="{96F3445F-D772-5243-A7D6-03077CD255FB}" type="datetimeFigureOut">
              <a:rPr lang="es-ES_tradnl" smtClean="0"/>
              <a:pPr/>
              <a:t>14/3/18</a:t>
            </a:fld>
            <a:endParaRPr lang="es-ES_tradnl"/>
          </a:p>
        </p:txBody>
      </p:sp>
      <p:sp>
        <p:nvSpPr>
          <p:cNvPr id="5" name="Marcador de pie de página 4"/>
          <p:cNvSpPr>
            <a:spLocks noGrp="1"/>
          </p:cNvSpPr>
          <p:nvPr>
            <p:ph type="ftr" sz="quarter" idx="11"/>
          </p:nvPr>
        </p:nvSpPr>
        <p:spPr/>
        <p:txBody>
          <a:bodyPr/>
          <a:lstStyle/>
          <a:p>
            <a:endParaRPr lang="es-ES_tradnl"/>
          </a:p>
        </p:txBody>
      </p:sp>
      <p:sp>
        <p:nvSpPr>
          <p:cNvPr id="6" name="Marcador de número de diapositiva 5"/>
          <p:cNvSpPr>
            <a:spLocks noGrp="1"/>
          </p:cNvSpPr>
          <p:nvPr>
            <p:ph type="sldNum" sz="quarter" idx="12"/>
          </p:nvPr>
        </p:nvSpPr>
        <p:spPr/>
        <p:txBody>
          <a:bodyPr/>
          <a:lstStyle/>
          <a:p>
            <a:fld id="{F3D95B4F-20A2-A94E-9404-7FBE1821C2DD}" type="slidenum">
              <a:rPr lang="es-ES_tradnl" smtClean="0"/>
              <a:pPr/>
              <a:t>‹Nr.›</a:t>
            </a:fld>
            <a:endParaRPr lang="es-ES_tradnl"/>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ítulo y texto vertical">
    <p:spTree>
      <p:nvGrpSpPr>
        <p:cNvPr id="1" name=""/>
        <p:cNvGrpSpPr/>
        <p:nvPr/>
      </p:nvGrpSpPr>
      <p:grpSpPr>
        <a:xfrm>
          <a:off x="0" y="0"/>
          <a:ext cx="0" cy="0"/>
          <a:chOff x="0" y="0"/>
          <a:chExt cx="0" cy="0"/>
        </a:xfrm>
      </p:grpSpPr>
      <p:sp>
        <p:nvSpPr>
          <p:cNvPr id="7" name="Rectángulo 6"/>
          <p:cNvSpPr/>
          <p:nvPr userDrawn="1"/>
        </p:nvSpPr>
        <p:spPr>
          <a:xfrm>
            <a:off x="0" y="0"/>
            <a:ext cx="9144000" cy="685800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pic>
        <p:nvPicPr>
          <p:cNvPr id="8" name="Imagen 7" descr="LOGO-B.png"/>
          <p:cNvPicPr>
            <a:picLocks noChangeAspect="1"/>
          </p:cNvPicPr>
          <p:nvPr userDrawn="1"/>
        </p:nvPicPr>
        <p:blipFill>
          <a:blip r:embed="rId2"/>
          <a:stretch>
            <a:fillRect/>
          </a:stretch>
        </p:blipFill>
        <p:spPr>
          <a:xfrm>
            <a:off x="1760483" y="6287016"/>
            <a:ext cx="1687458" cy="377364"/>
          </a:xfrm>
          <a:prstGeom prst="rect">
            <a:avLst/>
          </a:prstGeom>
        </p:spPr>
      </p:pic>
      <p:pic>
        <p:nvPicPr>
          <p:cNvPr id="9" name="Imagen 8" descr="14.jpg"/>
          <p:cNvPicPr>
            <a:picLocks noChangeAspect="1"/>
          </p:cNvPicPr>
          <p:nvPr userDrawn="1"/>
        </p:nvPicPr>
        <p:blipFill>
          <a:blip r:embed="rId3"/>
          <a:stretch>
            <a:fillRect/>
          </a:stretch>
        </p:blipFill>
        <p:spPr>
          <a:xfrm>
            <a:off x="4575175" y="0"/>
            <a:ext cx="4568825" cy="6858000"/>
          </a:xfrm>
          <a:prstGeom prst="rect">
            <a:avLst/>
          </a:prstGeom>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8_Sólo el título">
    <p:spTree>
      <p:nvGrpSpPr>
        <p:cNvPr id="1" name=""/>
        <p:cNvGrpSpPr/>
        <p:nvPr/>
      </p:nvGrpSpPr>
      <p:grpSpPr>
        <a:xfrm>
          <a:off x="0" y="0"/>
          <a:ext cx="0" cy="0"/>
          <a:chOff x="0" y="0"/>
          <a:chExt cx="0" cy="0"/>
        </a:xfrm>
      </p:grpSpPr>
      <p:pic>
        <p:nvPicPr>
          <p:cNvPr id="7" name="Imagen 6" descr="LOGO-B.png"/>
          <p:cNvPicPr>
            <a:picLocks noChangeAspect="1"/>
          </p:cNvPicPr>
          <p:nvPr userDrawn="1"/>
        </p:nvPicPr>
        <p:blipFill>
          <a:blip r:embed="rId2"/>
          <a:stretch>
            <a:fillRect/>
          </a:stretch>
        </p:blipFill>
        <p:spPr>
          <a:xfrm>
            <a:off x="1760483" y="6287016"/>
            <a:ext cx="1687458" cy="377364"/>
          </a:xfrm>
          <a:prstGeom prst="rect">
            <a:avLst/>
          </a:prstGeom>
        </p:spPr>
      </p:pic>
      <p:pic>
        <p:nvPicPr>
          <p:cNvPr id="13" name="Imagen 12" descr="logo.jpg"/>
          <p:cNvPicPr>
            <a:picLocks noChangeAspect="1"/>
          </p:cNvPicPr>
          <p:nvPr userDrawn="1"/>
        </p:nvPicPr>
        <p:blipFill>
          <a:blip r:embed="rId3"/>
          <a:stretch>
            <a:fillRect/>
          </a:stretch>
        </p:blipFill>
        <p:spPr>
          <a:xfrm>
            <a:off x="586828" y="6225296"/>
            <a:ext cx="1992643" cy="446269"/>
          </a:xfrm>
          <a:prstGeom prst="rect">
            <a:avLst/>
          </a:prstGeom>
        </p:spPr>
      </p:pic>
      <p:sp>
        <p:nvSpPr>
          <p:cNvPr id="15" name="Marcador de texto 2"/>
          <p:cNvSpPr>
            <a:spLocks noGrp="1"/>
          </p:cNvSpPr>
          <p:nvPr>
            <p:ph idx="1"/>
          </p:nvPr>
        </p:nvSpPr>
        <p:spPr>
          <a:xfrm>
            <a:off x="457200" y="1600200"/>
            <a:ext cx="8229600" cy="4525963"/>
          </a:xfrm>
          <a:prstGeom prst="rect">
            <a:avLst/>
          </a:prstGeom>
        </p:spPr>
        <p:txBody>
          <a:bodyPr vert="horz" lIns="91440" tIns="45720" rIns="91440" bIns="45720" rtlCol="0">
            <a:normAutofit/>
          </a:bodyPr>
          <a:lstStyle/>
          <a:p>
            <a:pPr lvl="0"/>
            <a:r>
              <a:rPr lang="es-ES_tradnl" dirty="0" smtClean="0"/>
              <a:t>Haga clic para modificar el estilo de texto del patrón</a:t>
            </a:r>
          </a:p>
          <a:p>
            <a:pPr lvl="1"/>
            <a:r>
              <a:rPr lang="es-ES_tradnl" dirty="0" smtClean="0"/>
              <a:t>Segundo nivel</a:t>
            </a:r>
          </a:p>
          <a:p>
            <a:pPr lvl="2"/>
            <a:r>
              <a:rPr lang="es-ES_tradnl" dirty="0" smtClean="0"/>
              <a:t>Tercer nivel</a:t>
            </a:r>
          </a:p>
          <a:p>
            <a:pPr lvl="3"/>
            <a:r>
              <a:rPr lang="es-ES_tradnl" dirty="0" smtClean="0"/>
              <a:t>Cuarto nivel</a:t>
            </a:r>
          </a:p>
          <a:p>
            <a:pPr lvl="4"/>
            <a:r>
              <a:rPr lang="es-ES_tradnl" dirty="0" smtClean="0"/>
              <a:t>Quinto nivel</a:t>
            </a:r>
            <a:endParaRPr lang="es-ES_tradnl" dirty="0"/>
          </a:p>
        </p:txBody>
      </p:sp>
      <p:sp>
        <p:nvSpPr>
          <p:cNvPr id="14" name="Rectángulo 13"/>
          <p:cNvSpPr/>
          <p:nvPr userDrawn="1"/>
        </p:nvSpPr>
        <p:spPr>
          <a:xfrm>
            <a:off x="586828" y="385379"/>
            <a:ext cx="8084206" cy="700690"/>
          </a:xfrm>
          <a:prstGeom prst="rect">
            <a:avLst/>
          </a:prstGeom>
          <a:solidFill>
            <a:srgbClr val="713905"/>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6" name="Rectángulo 15"/>
          <p:cNvSpPr/>
          <p:nvPr userDrawn="1"/>
        </p:nvSpPr>
        <p:spPr>
          <a:xfrm>
            <a:off x="4117848" y="297797"/>
            <a:ext cx="1156138" cy="166414"/>
          </a:xfrm>
          <a:prstGeom prst="rect">
            <a:avLst/>
          </a:prstGeom>
          <a:solidFill>
            <a:srgbClr val="71390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7" name="Rectángulo 16"/>
          <p:cNvSpPr/>
          <p:nvPr userDrawn="1"/>
        </p:nvSpPr>
        <p:spPr>
          <a:xfrm>
            <a:off x="5264579" y="297797"/>
            <a:ext cx="1156138" cy="166414"/>
          </a:xfrm>
          <a:prstGeom prst="rect">
            <a:avLst/>
          </a:prstGeom>
          <a:solidFill>
            <a:srgbClr val="B4967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8" name="Rectángulo 17"/>
          <p:cNvSpPr/>
          <p:nvPr userDrawn="1"/>
        </p:nvSpPr>
        <p:spPr>
          <a:xfrm>
            <a:off x="6411310" y="297797"/>
            <a:ext cx="1156138" cy="166414"/>
          </a:xfrm>
          <a:prstGeom prst="rect">
            <a:avLst/>
          </a:prstGeom>
          <a:solidFill>
            <a:srgbClr val="CBB6A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9" name="Rectángulo 18"/>
          <p:cNvSpPr/>
          <p:nvPr userDrawn="1"/>
        </p:nvSpPr>
        <p:spPr>
          <a:xfrm>
            <a:off x="7514896" y="297797"/>
            <a:ext cx="1156138" cy="166414"/>
          </a:xfrm>
          <a:prstGeom prst="rect">
            <a:avLst/>
          </a:prstGeom>
          <a:solidFill>
            <a:srgbClr val="DCD0C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ítulo vertical y texto">
    <p:spTree>
      <p:nvGrpSpPr>
        <p:cNvPr id="1" name=""/>
        <p:cNvGrpSpPr/>
        <p:nvPr/>
      </p:nvGrpSpPr>
      <p:grpSpPr>
        <a:xfrm>
          <a:off x="0" y="0"/>
          <a:ext cx="0" cy="0"/>
          <a:chOff x="0" y="0"/>
          <a:chExt cx="0" cy="0"/>
        </a:xfrm>
      </p:grpSpPr>
      <p:sp>
        <p:nvSpPr>
          <p:cNvPr id="7" name="Rectángulo 6"/>
          <p:cNvSpPr/>
          <p:nvPr userDrawn="1"/>
        </p:nvSpPr>
        <p:spPr>
          <a:xfrm>
            <a:off x="0" y="0"/>
            <a:ext cx="9144000" cy="685800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pic>
        <p:nvPicPr>
          <p:cNvPr id="8" name="Imagen 7" descr="LOGO-B.png"/>
          <p:cNvPicPr>
            <a:picLocks noChangeAspect="1"/>
          </p:cNvPicPr>
          <p:nvPr userDrawn="1"/>
        </p:nvPicPr>
        <p:blipFill>
          <a:blip r:embed="rId2"/>
          <a:stretch>
            <a:fillRect/>
          </a:stretch>
        </p:blipFill>
        <p:spPr>
          <a:xfrm>
            <a:off x="1760483" y="6287016"/>
            <a:ext cx="1687458" cy="377364"/>
          </a:xfrm>
          <a:prstGeom prst="rect">
            <a:avLst/>
          </a:prstGeom>
        </p:spPr>
      </p:pic>
      <p:pic>
        <p:nvPicPr>
          <p:cNvPr id="9" name="Imagen 8" descr="15.jpg"/>
          <p:cNvPicPr>
            <a:picLocks noChangeAspect="1"/>
          </p:cNvPicPr>
          <p:nvPr userDrawn="1"/>
        </p:nvPicPr>
        <p:blipFill>
          <a:blip r:embed="rId3"/>
          <a:stretch>
            <a:fillRect/>
          </a:stretch>
        </p:blipFill>
        <p:spPr>
          <a:xfrm>
            <a:off x="4575175" y="0"/>
            <a:ext cx="4568825" cy="6858000"/>
          </a:xfrm>
          <a:prstGeom prst="rect">
            <a:avLst/>
          </a:prstGeom>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9_Sólo el título">
    <p:spTree>
      <p:nvGrpSpPr>
        <p:cNvPr id="1" name=""/>
        <p:cNvGrpSpPr/>
        <p:nvPr/>
      </p:nvGrpSpPr>
      <p:grpSpPr>
        <a:xfrm>
          <a:off x="0" y="0"/>
          <a:ext cx="0" cy="0"/>
          <a:chOff x="0" y="0"/>
          <a:chExt cx="0" cy="0"/>
        </a:xfrm>
      </p:grpSpPr>
      <p:pic>
        <p:nvPicPr>
          <p:cNvPr id="7" name="Imagen 6" descr="LOGO-B.png"/>
          <p:cNvPicPr>
            <a:picLocks noChangeAspect="1"/>
          </p:cNvPicPr>
          <p:nvPr userDrawn="1"/>
        </p:nvPicPr>
        <p:blipFill>
          <a:blip r:embed="rId2"/>
          <a:stretch>
            <a:fillRect/>
          </a:stretch>
        </p:blipFill>
        <p:spPr>
          <a:xfrm>
            <a:off x="1760483" y="6287016"/>
            <a:ext cx="1687458" cy="377364"/>
          </a:xfrm>
          <a:prstGeom prst="rect">
            <a:avLst/>
          </a:prstGeom>
        </p:spPr>
      </p:pic>
      <p:pic>
        <p:nvPicPr>
          <p:cNvPr id="13" name="Imagen 12" descr="logo.jpg"/>
          <p:cNvPicPr>
            <a:picLocks noChangeAspect="1"/>
          </p:cNvPicPr>
          <p:nvPr userDrawn="1"/>
        </p:nvPicPr>
        <p:blipFill>
          <a:blip r:embed="rId3"/>
          <a:stretch>
            <a:fillRect/>
          </a:stretch>
        </p:blipFill>
        <p:spPr>
          <a:xfrm>
            <a:off x="586828" y="6225296"/>
            <a:ext cx="1992643" cy="446269"/>
          </a:xfrm>
          <a:prstGeom prst="rect">
            <a:avLst/>
          </a:prstGeom>
        </p:spPr>
      </p:pic>
      <p:sp>
        <p:nvSpPr>
          <p:cNvPr id="15" name="Marcador de texto 2"/>
          <p:cNvSpPr>
            <a:spLocks noGrp="1"/>
          </p:cNvSpPr>
          <p:nvPr>
            <p:ph idx="1"/>
          </p:nvPr>
        </p:nvSpPr>
        <p:spPr>
          <a:xfrm>
            <a:off x="457200" y="1600200"/>
            <a:ext cx="8229600" cy="4525963"/>
          </a:xfrm>
          <a:prstGeom prst="rect">
            <a:avLst/>
          </a:prstGeom>
        </p:spPr>
        <p:txBody>
          <a:bodyPr vert="horz" lIns="91440" tIns="45720" rIns="91440" bIns="45720" rtlCol="0">
            <a:normAutofit/>
          </a:bodyPr>
          <a:lstStyle/>
          <a:p>
            <a:pPr lvl="0"/>
            <a:r>
              <a:rPr lang="es-ES_tradnl" dirty="0" smtClean="0"/>
              <a:t>Haga clic para modificar el estilo de texto del patrón</a:t>
            </a:r>
          </a:p>
          <a:p>
            <a:pPr lvl="1"/>
            <a:r>
              <a:rPr lang="es-ES_tradnl" dirty="0" smtClean="0"/>
              <a:t>Segundo nivel</a:t>
            </a:r>
          </a:p>
          <a:p>
            <a:pPr lvl="2"/>
            <a:r>
              <a:rPr lang="es-ES_tradnl" dirty="0" smtClean="0"/>
              <a:t>Tercer nivel</a:t>
            </a:r>
          </a:p>
          <a:p>
            <a:pPr lvl="3"/>
            <a:r>
              <a:rPr lang="es-ES_tradnl" dirty="0" smtClean="0"/>
              <a:t>Cuarto nivel</a:t>
            </a:r>
          </a:p>
          <a:p>
            <a:pPr lvl="4"/>
            <a:r>
              <a:rPr lang="es-ES_tradnl" dirty="0" smtClean="0"/>
              <a:t>Quinto nivel</a:t>
            </a:r>
            <a:endParaRPr lang="es-ES_tradnl" dirty="0"/>
          </a:p>
        </p:txBody>
      </p:sp>
      <p:sp>
        <p:nvSpPr>
          <p:cNvPr id="14" name="Rectángulo 13"/>
          <p:cNvSpPr/>
          <p:nvPr userDrawn="1"/>
        </p:nvSpPr>
        <p:spPr>
          <a:xfrm>
            <a:off x="586828" y="385379"/>
            <a:ext cx="8084206" cy="700690"/>
          </a:xfrm>
          <a:prstGeom prst="rect">
            <a:avLst/>
          </a:prstGeom>
          <a:solidFill>
            <a:srgbClr val="665C5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6" name="Rectángulo 15"/>
          <p:cNvSpPr/>
          <p:nvPr userDrawn="1"/>
        </p:nvSpPr>
        <p:spPr>
          <a:xfrm>
            <a:off x="4117848" y="297797"/>
            <a:ext cx="1156138" cy="166414"/>
          </a:xfrm>
          <a:prstGeom prst="rect">
            <a:avLst/>
          </a:prstGeom>
          <a:solidFill>
            <a:srgbClr val="665C5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7" name="Rectángulo 16"/>
          <p:cNvSpPr/>
          <p:nvPr userDrawn="1"/>
        </p:nvSpPr>
        <p:spPr>
          <a:xfrm>
            <a:off x="5264579" y="297797"/>
            <a:ext cx="1156138" cy="166414"/>
          </a:xfrm>
          <a:prstGeom prst="rect">
            <a:avLst/>
          </a:prstGeom>
          <a:solidFill>
            <a:srgbClr val="AEA9A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8" name="Rectángulo 17"/>
          <p:cNvSpPr/>
          <p:nvPr userDrawn="1"/>
        </p:nvSpPr>
        <p:spPr>
          <a:xfrm>
            <a:off x="6411310" y="297797"/>
            <a:ext cx="1156138" cy="166414"/>
          </a:xfrm>
          <a:prstGeom prst="rect">
            <a:avLst/>
          </a:prstGeom>
          <a:solidFill>
            <a:srgbClr val="C6C3B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9" name="Rectángulo 18"/>
          <p:cNvSpPr/>
          <p:nvPr userDrawn="1"/>
        </p:nvSpPr>
        <p:spPr>
          <a:xfrm>
            <a:off x="7514896" y="297797"/>
            <a:ext cx="1156138" cy="166414"/>
          </a:xfrm>
          <a:prstGeom prst="rect">
            <a:avLst/>
          </a:prstGeom>
          <a:solidFill>
            <a:srgbClr val="D9D8D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Encabezado de sección">
    <p:spTree>
      <p:nvGrpSpPr>
        <p:cNvPr id="1" name=""/>
        <p:cNvGrpSpPr/>
        <p:nvPr/>
      </p:nvGrpSpPr>
      <p:grpSpPr>
        <a:xfrm>
          <a:off x="0" y="0"/>
          <a:ext cx="0" cy="0"/>
          <a:chOff x="0" y="0"/>
          <a:chExt cx="0" cy="0"/>
        </a:xfrm>
      </p:grpSpPr>
      <p:pic>
        <p:nvPicPr>
          <p:cNvPr id="7" name="Imagen 6" descr="portada.jpg"/>
          <p:cNvPicPr>
            <a:picLocks noChangeAspect="1"/>
          </p:cNvPicPr>
          <p:nvPr userDrawn="1"/>
        </p:nvPicPr>
        <p:blipFill>
          <a:blip r:embed="rId2"/>
          <a:stretch>
            <a:fillRect/>
          </a:stretch>
        </p:blipFill>
        <p:spPr>
          <a:xfrm>
            <a:off x="4600575" y="0"/>
            <a:ext cx="4543425" cy="6858000"/>
          </a:xfrm>
          <a:prstGeom prst="rect">
            <a:avLst/>
          </a:prstGeom>
        </p:spPr>
      </p:pic>
      <p:pic>
        <p:nvPicPr>
          <p:cNvPr id="4" name="Imagen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15900" y="2297121"/>
            <a:ext cx="6616700" cy="1107216"/>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os objetos">
    <p:spTree>
      <p:nvGrpSpPr>
        <p:cNvPr id="1" name=""/>
        <p:cNvGrpSpPr/>
        <p:nvPr/>
      </p:nvGrpSpPr>
      <p:grpSpPr>
        <a:xfrm>
          <a:off x="0" y="0"/>
          <a:ext cx="0" cy="0"/>
          <a:chOff x="0" y="0"/>
          <a:chExt cx="0" cy="0"/>
        </a:xfrm>
      </p:grpSpPr>
      <p:pic>
        <p:nvPicPr>
          <p:cNvPr id="2" name="Imagen 1" descr="ppt institucional-actualizado[1].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043416" cy="678180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ación">
    <p:spTree>
      <p:nvGrpSpPr>
        <p:cNvPr id="1" name=""/>
        <p:cNvGrpSpPr/>
        <p:nvPr/>
      </p:nvGrpSpPr>
      <p:grpSpPr>
        <a:xfrm>
          <a:off x="0" y="0"/>
          <a:ext cx="0" cy="0"/>
          <a:chOff x="0" y="0"/>
          <a:chExt cx="0" cy="0"/>
        </a:xfrm>
      </p:grpSpPr>
      <p:sp>
        <p:nvSpPr>
          <p:cNvPr id="11" name="Rectángulo 10"/>
          <p:cNvSpPr/>
          <p:nvPr userDrawn="1"/>
        </p:nvSpPr>
        <p:spPr>
          <a:xfrm>
            <a:off x="1748454" y="-27988"/>
            <a:ext cx="1731112" cy="1323439"/>
          </a:xfrm>
          <a:prstGeom prst="rect">
            <a:avLst/>
          </a:prstGeom>
        </p:spPr>
        <p:txBody>
          <a:bodyPr wrap="square">
            <a:spAutoFit/>
          </a:bodyPr>
          <a:lstStyle/>
          <a:p>
            <a:r>
              <a:rPr lang="es-ES_tradnl" sz="8000" b="1" dirty="0" smtClean="0">
                <a:solidFill>
                  <a:srgbClr val="2871B4"/>
                </a:solidFill>
                <a:latin typeface="Myriad Pro"/>
                <a:cs typeface="Myriad Pro"/>
              </a:rPr>
              <a:t>16</a:t>
            </a:r>
            <a:endParaRPr lang="es-ES_tradnl" sz="8000" b="1" dirty="0">
              <a:solidFill>
                <a:srgbClr val="2871B4"/>
              </a:solidFill>
              <a:latin typeface="Myriad Pro"/>
              <a:cs typeface="Myriad Pro"/>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ólo el título">
    <p:spTree>
      <p:nvGrpSpPr>
        <p:cNvPr id="1" name=""/>
        <p:cNvGrpSpPr/>
        <p:nvPr/>
      </p:nvGrpSpPr>
      <p:grpSpPr>
        <a:xfrm>
          <a:off x="0" y="0"/>
          <a:ext cx="0" cy="0"/>
          <a:chOff x="0" y="0"/>
          <a:chExt cx="0" cy="0"/>
        </a:xfrm>
      </p:grpSpPr>
      <p:sp>
        <p:nvSpPr>
          <p:cNvPr id="6" name="Rectángulo 5"/>
          <p:cNvSpPr/>
          <p:nvPr userDrawn="1"/>
        </p:nvSpPr>
        <p:spPr>
          <a:xfrm>
            <a:off x="0" y="0"/>
            <a:ext cx="9144000" cy="685800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pic>
        <p:nvPicPr>
          <p:cNvPr id="7" name="Imagen 6" descr="LOGO-B.png"/>
          <p:cNvPicPr>
            <a:picLocks noChangeAspect="1"/>
          </p:cNvPicPr>
          <p:nvPr userDrawn="1"/>
        </p:nvPicPr>
        <p:blipFill>
          <a:blip r:embed="rId2"/>
          <a:stretch>
            <a:fillRect/>
          </a:stretch>
        </p:blipFill>
        <p:spPr>
          <a:xfrm>
            <a:off x="1760483" y="6287016"/>
            <a:ext cx="1687458" cy="377364"/>
          </a:xfrm>
          <a:prstGeom prst="rect">
            <a:avLst/>
          </a:prstGeom>
        </p:spPr>
      </p:pic>
      <p:pic>
        <p:nvPicPr>
          <p:cNvPr id="8" name="Imagen 7" descr="1.jpg"/>
          <p:cNvPicPr>
            <a:picLocks noChangeAspect="1"/>
          </p:cNvPicPr>
          <p:nvPr userDrawn="1"/>
        </p:nvPicPr>
        <p:blipFill>
          <a:blip r:embed="rId3"/>
          <a:stretch>
            <a:fillRect/>
          </a:stretch>
        </p:blipFill>
        <p:spPr>
          <a:xfrm>
            <a:off x="4575175" y="0"/>
            <a:ext cx="4568825" cy="6858001"/>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Sólo el título">
    <p:spTree>
      <p:nvGrpSpPr>
        <p:cNvPr id="1" name=""/>
        <p:cNvGrpSpPr/>
        <p:nvPr/>
      </p:nvGrpSpPr>
      <p:grpSpPr>
        <a:xfrm>
          <a:off x="0" y="0"/>
          <a:ext cx="0" cy="0"/>
          <a:chOff x="0" y="0"/>
          <a:chExt cx="0" cy="0"/>
        </a:xfrm>
      </p:grpSpPr>
      <p:pic>
        <p:nvPicPr>
          <p:cNvPr id="7" name="Imagen 6" descr="LOGO-B.png"/>
          <p:cNvPicPr>
            <a:picLocks noChangeAspect="1"/>
          </p:cNvPicPr>
          <p:nvPr userDrawn="1"/>
        </p:nvPicPr>
        <p:blipFill>
          <a:blip r:embed="rId2"/>
          <a:stretch>
            <a:fillRect/>
          </a:stretch>
        </p:blipFill>
        <p:spPr>
          <a:xfrm>
            <a:off x="1760483" y="6287016"/>
            <a:ext cx="1687458" cy="377364"/>
          </a:xfrm>
          <a:prstGeom prst="rect">
            <a:avLst/>
          </a:prstGeom>
        </p:spPr>
      </p:pic>
      <p:sp>
        <p:nvSpPr>
          <p:cNvPr id="5" name="Rectángulo 4"/>
          <p:cNvSpPr/>
          <p:nvPr userDrawn="1"/>
        </p:nvSpPr>
        <p:spPr>
          <a:xfrm>
            <a:off x="586828" y="385379"/>
            <a:ext cx="8084206" cy="700690"/>
          </a:xfrm>
          <a:prstGeom prst="rect">
            <a:avLst/>
          </a:prstGeom>
          <a:solidFill>
            <a:srgbClr val="4A216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9" name="Rectángulo 8"/>
          <p:cNvSpPr/>
          <p:nvPr userDrawn="1"/>
        </p:nvSpPr>
        <p:spPr>
          <a:xfrm>
            <a:off x="4117848" y="297797"/>
            <a:ext cx="1156138" cy="166414"/>
          </a:xfrm>
          <a:prstGeom prst="rect">
            <a:avLst/>
          </a:prstGeom>
          <a:solidFill>
            <a:srgbClr val="4A216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0" name="Rectángulo 9"/>
          <p:cNvSpPr/>
          <p:nvPr userDrawn="1"/>
        </p:nvSpPr>
        <p:spPr>
          <a:xfrm>
            <a:off x="5264579" y="297797"/>
            <a:ext cx="1156138" cy="166414"/>
          </a:xfrm>
          <a:prstGeom prst="rect">
            <a:avLst/>
          </a:prstGeom>
          <a:solidFill>
            <a:srgbClr val="5A357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1" name="Rectángulo 10"/>
          <p:cNvSpPr/>
          <p:nvPr userDrawn="1"/>
        </p:nvSpPr>
        <p:spPr>
          <a:xfrm>
            <a:off x="6411310" y="297797"/>
            <a:ext cx="1156138" cy="166414"/>
          </a:xfrm>
          <a:prstGeom prst="rect">
            <a:avLst/>
          </a:prstGeom>
          <a:solidFill>
            <a:srgbClr val="6D4E8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2" name="Rectángulo 11"/>
          <p:cNvSpPr/>
          <p:nvPr userDrawn="1"/>
        </p:nvSpPr>
        <p:spPr>
          <a:xfrm>
            <a:off x="7514896" y="297797"/>
            <a:ext cx="1156138" cy="166414"/>
          </a:xfrm>
          <a:prstGeom prst="rect">
            <a:avLst/>
          </a:prstGeom>
          <a:solidFill>
            <a:srgbClr val="7D669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pic>
        <p:nvPicPr>
          <p:cNvPr id="13" name="Imagen 12" descr="logo.jpg"/>
          <p:cNvPicPr>
            <a:picLocks noChangeAspect="1"/>
          </p:cNvPicPr>
          <p:nvPr userDrawn="1"/>
        </p:nvPicPr>
        <p:blipFill>
          <a:blip r:embed="rId3"/>
          <a:stretch>
            <a:fillRect/>
          </a:stretch>
        </p:blipFill>
        <p:spPr>
          <a:xfrm>
            <a:off x="586828" y="6225296"/>
            <a:ext cx="1992643" cy="446269"/>
          </a:xfrm>
          <a:prstGeom prst="rect">
            <a:avLst/>
          </a:prstGeom>
        </p:spPr>
      </p:pic>
      <p:sp>
        <p:nvSpPr>
          <p:cNvPr id="15" name="Marcador de texto 2"/>
          <p:cNvSpPr>
            <a:spLocks noGrp="1"/>
          </p:cNvSpPr>
          <p:nvPr>
            <p:ph idx="1"/>
          </p:nvPr>
        </p:nvSpPr>
        <p:spPr>
          <a:xfrm>
            <a:off x="457200" y="1600200"/>
            <a:ext cx="8229600" cy="4525963"/>
          </a:xfrm>
          <a:prstGeom prst="rect">
            <a:avLst/>
          </a:prstGeom>
        </p:spPr>
        <p:txBody>
          <a:bodyPr vert="horz" lIns="91440" tIns="45720" rIns="91440" bIns="45720" rtlCol="0">
            <a:normAutofit/>
          </a:bodyPr>
          <a:lstStyle/>
          <a:p>
            <a:pPr lvl="0"/>
            <a:r>
              <a:rPr lang="es-ES_tradnl" dirty="0" smtClean="0"/>
              <a:t>Haga clic para modificar el estilo de texto del patrón</a:t>
            </a:r>
          </a:p>
          <a:p>
            <a:pPr lvl="1"/>
            <a:r>
              <a:rPr lang="es-ES_tradnl" dirty="0" smtClean="0"/>
              <a:t>Segundo nivel</a:t>
            </a:r>
          </a:p>
          <a:p>
            <a:pPr lvl="2"/>
            <a:r>
              <a:rPr lang="es-ES_tradnl" dirty="0" smtClean="0"/>
              <a:t>Tercer nivel</a:t>
            </a:r>
          </a:p>
          <a:p>
            <a:pPr lvl="3"/>
            <a:r>
              <a:rPr lang="es-ES_tradnl" dirty="0" smtClean="0"/>
              <a:t>Cuarto nivel</a:t>
            </a:r>
          </a:p>
          <a:p>
            <a:pPr lvl="4"/>
            <a:r>
              <a:rPr lang="es-ES_tradnl" dirty="0" smtClean="0"/>
              <a:t>Quinto nivel</a:t>
            </a:r>
            <a:endParaRPr lang="es-ES_tradnl"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5" name="Rectángulo 4"/>
          <p:cNvSpPr/>
          <p:nvPr userDrawn="1"/>
        </p:nvSpPr>
        <p:spPr>
          <a:xfrm>
            <a:off x="0" y="0"/>
            <a:ext cx="9144000" cy="685800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pic>
        <p:nvPicPr>
          <p:cNvPr id="6" name="Imagen 5" descr="LOGO-B.png"/>
          <p:cNvPicPr>
            <a:picLocks noChangeAspect="1"/>
          </p:cNvPicPr>
          <p:nvPr userDrawn="1"/>
        </p:nvPicPr>
        <p:blipFill>
          <a:blip r:embed="rId2"/>
          <a:stretch>
            <a:fillRect/>
          </a:stretch>
        </p:blipFill>
        <p:spPr>
          <a:xfrm>
            <a:off x="1760483" y="6287016"/>
            <a:ext cx="1687458" cy="377364"/>
          </a:xfrm>
          <a:prstGeom prst="rect">
            <a:avLst/>
          </a:prstGeom>
        </p:spPr>
      </p:pic>
      <p:pic>
        <p:nvPicPr>
          <p:cNvPr id="7" name="Imagen 6" descr="3.jpg"/>
          <p:cNvPicPr>
            <a:picLocks noChangeAspect="1"/>
          </p:cNvPicPr>
          <p:nvPr userDrawn="1"/>
        </p:nvPicPr>
        <p:blipFill>
          <a:blip r:embed="rId3"/>
          <a:stretch>
            <a:fillRect/>
          </a:stretch>
        </p:blipFill>
        <p:spPr>
          <a:xfrm>
            <a:off x="4575175" y="0"/>
            <a:ext cx="4568825" cy="685800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Sólo el título">
    <p:spTree>
      <p:nvGrpSpPr>
        <p:cNvPr id="1" name=""/>
        <p:cNvGrpSpPr/>
        <p:nvPr/>
      </p:nvGrpSpPr>
      <p:grpSpPr>
        <a:xfrm>
          <a:off x="0" y="0"/>
          <a:ext cx="0" cy="0"/>
          <a:chOff x="0" y="0"/>
          <a:chExt cx="0" cy="0"/>
        </a:xfrm>
      </p:grpSpPr>
      <p:pic>
        <p:nvPicPr>
          <p:cNvPr id="7" name="Imagen 6" descr="LOGO-B.png"/>
          <p:cNvPicPr>
            <a:picLocks noChangeAspect="1"/>
          </p:cNvPicPr>
          <p:nvPr userDrawn="1"/>
        </p:nvPicPr>
        <p:blipFill>
          <a:blip r:embed="rId2"/>
          <a:stretch>
            <a:fillRect/>
          </a:stretch>
        </p:blipFill>
        <p:spPr>
          <a:xfrm>
            <a:off x="1760483" y="6287016"/>
            <a:ext cx="1687458" cy="377364"/>
          </a:xfrm>
          <a:prstGeom prst="rect">
            <a:avLst/>
          </a:prstGeom>
        </p:spPr>
      </p:pic>
      <p:pic>
        <p:nvPicPr>
          <p:cNvPr id="13" name="Imagen 12" descr="logo.jpg"/>
          <p:cNvPicPr>
            <a:picLocks noChangeAspect="1"/>
          </p:cNvPicPr>
          <p:nvPr userDrawn="1"/>
        </p:nvPicPr>
        <p:blipFill>
          <a:blip r:embed="rId3"/>
          <a:stretch>
            <a:fillRect/>
          </a:stretch>
        </p:blipFill>
        <p:spPr>
          <a:xfrm>
            <a:off x="586828" y="6225296"/>
            <a:ext cx="1992643" cy="446269"/>
          </a:xfrm>
          <a:prstGeom prst="rect">
            <a:avLst/>
          </a:prstGeom>
        </p:spPr>
      </p:pic>
      <p:sp>
        <p:nvSpPr>
          <p:cNvPr id="15" name="Marcador de texto 2"/>
          <p:cNvSpPr>
            <a:spLocks noGrp="1"/>
          </p:cNvSpPr>
          <p:nvPr>
            <p:ph idx="1"/>
          </p:nvPr>
        </p:nvSpPr>
        <p:spPr>
          <a:xfrm>
            <a:off x="457200" y="1600200"/>
            <a:ext cx="8229600" cy="4525963"/>
          </a:xfrm>
          <a:prstGeom prst="rect">
            <a:avLst/>
          </a:prstGeom>
        </p:spPr>
        <p:txBody>
          <a:bodyPr vert="horz" lIns="91440" tIns="45720" rIns="91440" bIns="45720" rtlCol="0">
            <a:normAutofit/>
          </a:bodyPr>
          <a:lstStyle/>
          <a:p>
            <a:pPr lvl="0"/>
            <a:r>
              <a:rPr lang="es-ES_tradnl" dirty="0" smtClean="0"/>
              <a:t>Haga clic para modificar el estilo de texto del patrón</a:t>
            </a:r>
          </a:p>
          <a:p>
            <a:pPr lvl="1"/>
            <a:r>
              <a:rPr lang="es-ES_tradnl" dirty="0" smtClean="0"/>
              <a:t>Segundo nivel</a:t>
            </a:r>
          </a:p>
          <a:p>
            <a:pPr lvl="2"/>
            <a:r>
              <a:rPr lang="es-ES_tradnl" dirty="0" smtClean="0"/>
              <a:t>Tercer nivel</a:t>
            </a:r>
          </a:p>
          <a:p>
            <a:pPr lvl="3"/>
            <a:r>
              <a:rPr lang="es-ES_tradnl" dirty="0" smtClean="0"/>
              <a:t>Cuarto nivel</a:t>
            </a:r>
          </a:p>
          <a:p>
            <a:pPr lvl="4"/>
            <a:r>
              <a:rPr lang="es-ES_tradnl" dirty="0" smtClean="0"/>
              <a:t>Quinto nivel</a:t>
            </a:r>
            <a:endParaRPr lang="es-ES_tradnl" dirty="0"/>
          </a:p>
        </p:txBody>
      </p:sp>
      <p:sp>
        <p:nvSpPr>
          <p:cNvPr id="14" name="Rectángulo 13"/>
          <p:cNvSpPr/>
          <p:nvPr userDrawn="1"/>
        </p:nvSpPr>
        <p:spPr>
          <a:xfrm>
            <a:off x="586828" y="385379"/>
            <a:ext cx="8084206" cy="700690"/>
          </a:xfrm>
          <a:prstGeom prst="rect">
            <a:avLst/>
          </a:prstGeom>
          <a:solidFill>
            <a:srgbClr val="32A3C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6" name="Rectángulo 15"/>
          <p:cNvSpPr/>
          <p:nvPr userDrawn="1"/>
        </p:nvSpPr>
        <p:spPr>
          <a:xfrm>
            <a:off x="4117848" y="297797"/>
            <a:ext cx="1156138" cy="166414"/>
          </a:xfrm>
          <a:prstGeom prst="rect">
            <a:avLst/>
          </a:prstGeom>
          <a:solidFill>
            <a:srgbClr val="32A3C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7" name="Rectángulo 16"/>
          <p:cNvSpPr/>
          <p:nvPr userDrawn="1"/>
        </p:nvSpPr>
        <p:spPr>
          <a:xfrm>
            <a:off x="5264579" y="297797"/>
            <a:ext cx="1156138" cy="166414"/>
          </a:xfrm>
          <a:prstGeom prst="rect">
            <a:avLst/>
          </a:prstGeom>
          <a:solidFill>
            <a:srgbClr val="45ACC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8" name="Rectángulo 17"/>
          <p:cNvSpPr/>
          <p:nvPr userDrawn="1"/>
        </p:nvSpPr>
        <p:spPr>
          <a:xfrm>
            <a:off x="6411310" y="297797"/>
            <a:ext cx="1156138" cy="166414"/>
          </a:xfrm>
          <a:prstGeom prst="rect">
            <a:avLst/>
          </a:prstGeom>
          <a:solidFill>
            <a:srgbClr val="62B2C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9" name="Rectángulo 18"/>
          <p:cNvSpPr/>
          <p:nvPr userDrawn="1"/>
        </p:nvSpPr>
        <p:spPr>
          <a:xfrm>
            <a:off x="7514896" y="297797"/>
            <a:ext cx="1156138" cy="166414"/>
          </a:xfrm>
          <a:prstGeom prst="rect">
            <a:avLst/>
          </a:prstGeom>
          <a:solidFill>
            <a:srgbClr val="83BBC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theme" Target="../theme/theme1.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s-ES_tradnl" smtClean="0"/>
              <a:t>Clic para editar título</a:t>
            </a:r>
            <a:endParaRPr lang="es-ES_tradnl"/>
          </a:p>
        </p:txBody>
      </p:sp>
      <p:sp>
        <p:nvSpPr>
          <p:cNvPr id="3" name="Marcador de texto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s-ES_tradnl"/>
          </a:p>
        </p:txBody>
      </p:sp>
      <p:sp>
        <p:nvSpPr>
          <p:cNvPr id="4" name="Marcador de fecha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6F3445F-D772-5243-A7D6-03077CD255FB}" type="datetimeFigureOut">
              <a:rPr lang="es-ES_tradnl" smtClean="0"/>
              <a:pPr/>
              <a:t>14/3/18</a:t>
            </a:fld>
            <a:endParaRPr lang="es-ES_tradnl"/>
          </a:p>
        </p:txBody>
      </p:sp>
      <p:sp>
        <p:nvSpPr>
          <p:cNvPr id="5" name="Marcador de pie de página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_tradnl"/>
          </a:p>
        </p:txBody>
      </p:sp>
      <p:sp>
        <p:nvSpPr>
          <p:cNvPr id="6" name="Marcador de número de diapositiva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3D95B4F-20A2-A94E-9404-7FBE1821C2DD}" type="slidenum">
              <a:rPr lang="es-ES_tradnl" smtClean="0"/>
              <a:pPr/>
              <a:t>‹Nr.›</a:t>
            </a:fld>
            <a:endParaRPr lang="es-ES_tradnl"/>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77" r:id="rId7"/>
    <p:sldLayoutId id="2147483667" r:id="rId8"/>
    <p:sldLayoutId id="2147483678" r:id="rId9"/>
    <p:sldLayoutId id="2147483672" r:id="rId10"/>
    <p:sldLayoutId id="2147483679" r:id="rId11"/>
    <p:sldLayoutId id="2147483673" r:id="rId12"/>
    <p:sldLayoutId id="2147483680" r:id="rId13"/>
    <p:sldLayoutId id="2147483674" r:id="rId14"/>
    <p:sldLayoutId id="2147483681" r:id="rId15"/>
    <p:sldLayoutId id="2147483675" r:id="rId16"/>
    <p:sldLayoutId id="2147483682" r:id="rId17"/>
    <p:sldLayoutId id="2147483676" r:id="rId18"/>
    <p:sldLayoutId id="2147483683" r:id="rId19"/>
    <p:sldLayoutId id="2147483670" r:id="rId20"/>
    <p:sldLayoutId id="2147483684" r:id="rId21"/>
    <p:sldLayoutId id="2147483671" r:id="rId22"/>
    <p:sldLayoutId id="2147483685" r:id="rId23"/>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s-ES_tradnl"/>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oleObject" Target="../embeddings/oleObject3.bin"/><Relationship Id="rId4" Type="http://schemas.openxmlformats.org/officeDocument/2006/relationships/image" Target="../media/image24.png"/><Relationship Id="rId1" Type="http://schemas.openxmlformats.org/officeDocument/2006/relationships/vmlDrawing" Target="../drawings/vmlDrawing3.vml"/><Relationship Id="rId2"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oleObject" Target="../embeddings/oleObject4.bin"/><Relationship Id="rId4" Type="http://schemas.openxmlformats.org/officeDocument/2006/relationships/image" Target="../media/image25.png"/><Relationship Id="rId1" Type="http://schemas.openxmlformats.org/officeDocument/2006/relationships/vmlDrawing" Target="../drawings/vmlDrawing4.vml"/><Relationship Id="rId2"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oleObject" Target="../embeddings/oleObject5.bin"/><Relationship Id="rId4" Type="http://schemas.openxmlformats.org/officeDocument/2006/relationships/image" Target="../media/image28.png"/><Relationship Id="rId1" Type="http://schemas.openxmlformats.org/officeDocument/2006/relationships/vmlDrawing" Target="../drawings/vmlDrawing5.vml"/><Relationship Id="rId2"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oleObject" Target="../embeddings/oleObject6.bin"/><Relationship Id="rId4" Type="http://schemas.openxmlformats.org/officeDocument/2006/relationships/image" Target="../media/image29.png"/><Relationship Id="rId1" Type="http://schemas.openxmlformats.org/officeDocument/2006/relationships/vmlDrawing" Target="../drawings/vmlDrawing6.vml"/><Relationship Id="rId2"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oleObject" Target="../embeddings/oleObject7.bin"/><Relationship Id="rId4" Type="http://schemas.openxmlformats.org/officeDocument/2006/relationships/image" Target="../media/image30.png"/><Relationship Id="rId1" Type="http://schemas.openxmlformats.org/officeDocument/2006/relationships/vmlDrawing" Target="../drawings/vmlDrawing7.vml"/><Relationship Id="rId2"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oleObject" Target="../embeddings/oleObject8.bin"/><Relationship Id="rId4" Type="http://schemas.openxmlformats.org/officeDocument/2006/relationships/image" Target="../media/image31.png"/><Relationship Id="rId1" Type="http://schemas.openxmlformats.org/officeDocument/2006/relationships/vmlDrawing" Target="../drawings/vmlDrawing8.vml"/><Relationship Id="rId2"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oleObject" Target="../embeddings/oleObject9.bin"/><Relationship Id="rId4" Type="http://schemas.openxmlformats.org/officeDocument/2006/relationships/image" Target="../media/image32.png"/><Relationship Id="rId1" Type="http://schemas.openxmlformats.org/officeDocument/2006/relationships/vmlDrawing" Target="../drawings/vmlDrawing9.vml"/><Relationship Id="rId2"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oleObject" Target="../embeddings/oleObject10.bin"/><Relationship Id="rId4" Type="http://schemas.openxmlformats.org/officeDocument/2006/relationships/image" Target="../media/image33.png"/><Relationship Id="rId1" Type="http://schemas.openxmlformats.org/officeDocument/2006/relationships/vmlDrawing" Target="../drawings/vmlDrawing10.vml"/><Relationship Id="rId2"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5.png"/></Relationships>
</file>

<file path=ppt/slides/_rels/slide30.xml.rels><?xml version="1.0" encoding="UTF-8" standalone="yes"?>
<Relationships xmlns="http://schemas.openxmlformats.org/package/2006/relationships"><Relationship Id="rId3" Type="http://schemas.openxmlformats.org/officeDocument/2006/relationships/oleObject" Target="../embeddings/oleObject11.bin"/><Relationship Id="rId4" Type="http://schemas.openxmlformats.org/officeDocument/2006/relationships/image" Target="../media/image34.png"/><Relationship Id="rId1" Type="http://schemas.openxmlformats.org/officeDocument/2006/relationships/vmlDrawing" Target="../drawings/vmlDrawing11.vml"/><Relationship Id="rId2"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oleObject" Target="../embeddings/oleObject12.bin"/><Relationship Id="rId4" Type="http://schemas.openxmlformats.org/officeDocument/2006/relationships/image" Target="../media/image35.png"/><Relationship Id="rId1" Type="http://schemas.openxmlformats.org/officeDocument/2006/relationships/vmlDrawing" Target="../drawings/vmlDrawing12.vml"/><Relationship Id="rId2"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oleObject" Target="../embeddings/oleObject13.bin"/><Relationship Id="rId4" Type="http://schemas.openxmlformats.org/officeDocument/2006/relationships/image" Target="../media/image36.png"/><Relationship Id="rId1" Type="http://schemas.openxmlformats.org/officeDocument/2006/relationships/vmlDrawing" Target="../drawings/vmlDrawing13.vml"/><Relationship Id="rId2"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oleObject" Target="../embeddings/oleObject14.bin"/><Relationship Id="rId4" Type="http://schemas.openxmlformats.org/officeDocument/2006/relationships/image" Target="../media/image37.png"/><Relationship Id="rId1" Type="http://schemas.openxmlformats.org/officeDocument/2006/relationships/vmlDrawing" Target="../drawings/vmlDrawing14.vml"/><Relationship Id="rId2"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oleObject" Target="../embeddings/oleObject15.bin"/><Relationship Id="rId4" Type="http://schemas.openxmlformats.org/officeDocument/2006/relationships/image" Target="../media/image38.png"/><Relationship Id="rId1" Type="http://schemas.openxmlformats.org/officeDocument/2006/relationships/vmlDrawing" Target="../drawings/vmlDrawing15.vml"/><Relationship Id="rId2"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oleObject" Target="../embeddings/oleObject16.bin"/><Relationship Id="rId4" Type="http://schemas.openxmlformats.org/officeDocument/2006/relationships/image" Target="../media/image39.png"/><Relationship Id="rId1" Type="http://schemas.openxmlformats.org/officeDocument/2006/relationships/vmlDrawing" Target="../drawings/vmlDrawing16.vml"/><Relationship Id="rId2"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oleObject" Target="../embeddings/oleObject1.bin"/><Relationship Id="rId4" Type="http://schemas.openxmlformats.org/officeDocument/2006/relationships/image" Target="../media/image17.png"/><Relationship Id="rId1" Type="http://schemas.openxmlformats.org/officeDocument/2006/relationships/vmlDrawing" Target="../drawings/vmlDrawing1.vml"/><Relationship Id="rId2"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oleObject" Target="../embeddings/oleObject2.bin"/><Relationship Id="rId4" Type="http://schemas.openxmlformats.org/officeDocument/2006/relationships/image" Target="../media/image18.png"/><Relationship Id="rId1" Type="http://schemas.openxmlformats.org/officeDocument/2006/relationships/vmlDrawing" Target="../drawings/vmlDrawing2.vml"/><Relationship Id="rId2"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ángulo 6"/>
          <p:cNvSpPr/>
          <p:nvPr/>
        </p:nvSpPr>
        <p:spPr>
          <a:xfrm>
            <a:off x="1724396" y="5853056"/>
            <a:ext cx="1773184" cy="523220"/>
          </a:xfrm>
          <a:prstGeom prst="rect">
            <a:avLst/>
          </a:prstGeom>
        </p:spPr>
        <p:txBody>
          <a:bodyPr wrap="square">
            <a:spAutoFit/>
          </a:bodyPr>
          <a:lstStyle/>
          <a:p>
            <a:r>
              <a:rPr lang="es-ES_tradnl" sz="2800" b="1" dirty="0" smtClean="0">
                <a:solidFill>
                  <a:srgbClr val="0A253E"/>
                </a:solidFill>
                <a:latin typeface="Candara"/>
                <a:cs typeface="Candara"/>
              </a:rPr>
              <a:t>PBY3101</a:t>
            </a:r>
            <a:endParaRPr lang="es-ES_tradnl" sz="2800" b="1" dirty="0">
              <a:solidFill>
                <a:srgbClr val="0A253E"/>
              </a:solidFill>
              <a:latin typeface="Candara"/>
              <a:cs typeface="Candara"/>
            </a:endParaRPr>
          </a:p>
        </p:txBody>
      </p:sp>
      <p:sp>
        <p:nvSpPr>
          <p:cNvPr id="9" name="Rectángulo 8"/>
          <p:cNvSpPr/>
          <p:nvPr/>
        </p:nvSpPr>
        <p:spPr>
          <a:xfrm>
            <a:off x="1386402" y="6326352"/>
            <a:ext cx="2449172" cy="369332"/>
          </a:xfrm>
          <a:prstGeom prst="rect">
            <a:avLst/>
          </a:prstGeom>
        </p:spPr>
        <p:txBody>
          <a:bodyPr wrap="square">
            <a:spAutoFit/>
          </a:bodyPr>
          <a:lstStyle/>
          <a:p>
            <a:r>
              <a:rPr lang="es-ES_tradnl" smtClean="0">
                <a:solidFill>
                  <a:schemeClr val="bg1">
                    <a:lumMod val="50000"/>
                  </a:schemeClr>
                </a:solidFill>
                <a:latin typeface="Candara"/>
                <a:cs typeface="Candara"/>
              </a:rPr>
              <a:t>Primer semestre 2018</a:t>
            </a:r>
            <a:endParaRPr lang="es-ES_tradnl" dirty="0">
              <a:solidFill>
                <a:schemeClr val="bg1">
                  <a:lumMod val="50000"/>
                </a:schemeClr>
              </a:solidFill>
              <a:latin typeface="Candara"/>
              <a:cs typeface="Candara"/>
            </a:endParaRPr>
          </a:p>
        </p:txBody>
      </p:sp>
      <p:sp>
        <p:nvSpPr>
          <p:cNvPr id="5" name="Rectángulo 4"/>
          <p:cNvSpPr/>
          <p:nvPr/>
        </p:nvSpPr>
        <p:spPr>
          <a:xfrm>
            <a:off x="1024235" y="3792844"/>
            <a:ext cx="3173506" cy="830997"/>
          </a:xfrm>
          <a:prstGeom prst="rect">
            <a:avLst/>
          </a:prstGeom>
        </p:spPr>
        <p:txBody>
          <a:bodyPr wrap="square">
            <a:spAutoFit/>
          </a:bodyPr>
          <a:lstStyle/>
          <a:p>
            <a:pPr algn="ctr"/>
            <a:r>
              <a:rPr lang="es-ES" sz="2400" dirty="0">
                <a:solidFill>
                  <a:schemeClr val="tx2">
                    <a:lumMod val="75000"/>
                  </a:schemeClr>
                </a:solidFill>
              </a:rPr>
              <a:t>Uso de Variables de tipo compuestas y LOB</a:t>
            </a:r>
            <a:endParaRPr lang="es-ES_tradnl" sz="2400" b="1" dirty="0">
              <a:solidFill>
                <a:schemeClr val="tx2">
                  <a:lumMod val="75000"/>
                </a:schemeClr>
              </a:solidFill>
              <a:latin typeface="Candara"/>
              <a:cs typeface="Candara"/>
            </a:endParaRPr>
          </a:p>
        </p:txBody>
      </p:sp>
      <p:sp>
        <p:nvSpPr>
          <p:cNvPr id="2" name="Rectángulo 1"/>
          <p:cNvSpPr/>
          <p:nvPr/>
        </p:nvSpPr>
        <p:spPr>
          <a:xfrm>
            <a:off x="1386402" y="520700"/>
            <a:ext cx="2429537" cy="729430"/>
          </a:xfrm>
          <a:prstGeom prst="rect">
            <a:avLst/>
          </a:prstGeom>
        </p:spPr>
        <p:txBody>
          <a:bodyPr wrap="square">
            <a:spAutoFit/>
          </a:bodyPr>
          <a:lstStyle/>
          <a:p>
            <a:pPr algn="ctr">
              <a:lnSpc>
                <a:spcPct val="115000"/>
              </a:lnSpc>
              <a:spcAft>
                <a:spcPts val="1000"/>
              </a:spcAft>
            </a:pPr>
            <a:r>
              <a:rPr lang="es-ES" b="1" dirty="0">
                <a:solidFill>
                  <a:schemeClr val="tx2">
                    <a:lumMod val="75000"/>
                  </a:schemeClr>
                </a:solidFill>
                <a:latin typeface="+mj-lt"/>
                <a:ea typeface="Calibri" charset="0"/>
                <a:cs typeface="Calibri" charset="0"/>
              </a:rPr>
              <a:t>Gestionando mis primeros procesos</a:t>
            </a:r>
            <a:endParaRPr lang="es-ES_tradnl" b="1" dirty="0">
              <a:solidFill>
                <a:schemeClr val="tx2">
                  <a:lumMod val="75000"/>
                </a:schemeClr>
              </a:solidFill>
              <a:effectLst/>
              <a:latin typeface="+mj-lt"/>
              <a:ea typeface="Calibri" charset="0"/>
              <a:cs typeface="Calibri"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s-ES_tradnl"/>
          </a:p>
        </p:txBody>
      </p:sp>
      <p:sp>
        <p:nvSpPr>
          <p:cNvPr id="6" name="Rectángulo 5"/>
          <p:cNvSpPr/>
          <p:nvPr/>
        </p:nvSpPr>
        <p:spPr>
          <a:xfrm>
            <a:off x="5105400" y="399701"/>
            <a:ext cx="3216396" cy="646331"/>
          </a:xfrm>
          <a:prstGeom prst="rect">
            <a:avLst/>
          </a:prstGeom>
        </p:spPr>
        <p:txBody>
          <a:bodyPr wrap="square">
            <a:spAutoFit/>
          </a:bodyPr>
          <a:lstStyle/>
          <a:p>
            <a:pPr algn="r"/>
            <a:r>
              <a:rPr lang="es-ES" dirty="0">
                <a:solidFill>
                  <a:schemeClr val="bg1"/>
                </a:solidFill>
              </a:rPr>
              <a:t>Uso de Variables de tipo compuestas y LOB</a:t>
            </a:r>
            <a:endParaRPr lang="es-ES_tradnl" b="1" dirty="0">
              <a:solidFill>
                <a:schemeClr val="bg1"/>
              </a:solidFill>
              <a:latin typeface="Candara"/>
              <a:cs typeface="Candara"/>
            </a:endParaRPr>
          </a:p>
        </p:txBody>
      </p:sp>
      <p:sp>
        <p:nvSpPr>
          <p:cNvPr id="2" name="Rectángulo 1"/>
          <p:cNvSpPr/>
          <p:nvPr/>
        </p:nvSpPr>
        <p:spPr>
          <a:xfrm>
            <a:off x="4625789" y="1046032"/>
            <a:ext cx="4051080" cy="5165517"/>
          </a:xfrm>
          <a:prstGeom prst="rect">
            <a:avLst/>
          </a:prstGeom>
        </p:spPr>
        <p:txBody>
          <a:bodyPr wrap="square">
            <a:spAutoFit/>
          </a:bodyPr>
          <a:lstStyle/>
          <a:p>
            <a:pPr algn="just">
              <a:spcAft>
                <a:spcPts val="1000"/>
              </a:spcAft>
              <a:tabLst>
                <a:tab pos="819150" algn="l"/>
              </a:tabLst>
            </a:pPr>
            <a:r>
              <a:rPr lang="es-ES" b="1" dirty="0">
                <a:solidFill>
                  <a:schemeClr val="tx2">
                    <a:lumMod val="75000"/>
                  </a:schemeClr>
                </a:solidFill>
                <a:ea typeface="Calibri" charset="0"/>
                <a:cs typeface="Calibri" charset="0"/>
              </a:rPr>
              <a:t>Registros usando Atributo %ROWTYPE</a:t>
            </a:r>
            <a:endParaRPr lang="es-ES_tradnl" b="1" dirty="0">
              <a:solidFill>
                <a:schemeClr val="tx2">
                  <a:lumMod val="75000"/>
                </a:schemeClr>
              </a:solidFill>
              <a:ea typeface="Calibri" charset="0"/>
              <a:cs typeface="Calibri" charset="0"/>
            </a:endParaRPr>
          </a:p>
          <a:p>
            <a:pPr marL="342900" lvl="0" indent="-342900" algn="just">
              <a:spcAft>
                <a:spcPts val="1000"/>
              </a:spcAft>
              <a:buFont typeface="Arial" charset="0"/>
              <a:buChar char="•"/>
              <a:tabLst>
                <a:tab pos="819150" algn="l"/>
              </a:tabLst>
            </a:pPr>
            <a:r>
              <a:rPr lang="es-ES" dirty="0" smtClean="0">
                <a:solidFill>
                  <a:schemeClr val="tx2">
                    <a:lumMod val="50000"/>
                  </a:schemeClr>
                </a:solidFill>
                <a:ea typeface="Arial" charset="0"/>
                <a:cs typeface="Arial" charset="0"/>
              </a:rPr>
              <a:t>El </a:t>
            </a:r>
            <a:r>
              <a:rPr lang="es-ES" dirty="0">
                <a:solidFill>
                  <a:schemeClr val="tx2">
                    <a:lumMod val="50000"/>
                  </a:schemeClr>
                </a:solidFill>
                <a:ea typeface="Arial" charset="0"/>
                <a:cs typeface="Arial" charset="0"/>
              </a:rPr>
              <a:t>atributo %ROWTYPE es usado para declarar un registro que almacena una fila completa de una tabla o vista.</a:t>
            </a:r>
            <a:endParaRPr lang="es-ES_tradnl" dirty="0">
              <a:solidFill>
                <a:schemeClr val="tx2">
                  <a:lumMod val="50000"/>
                </a:schemeClr>
              </a:solidFill>
              <a:ea typeface="Arial" charset="0"/>
              <a:cs typeface="Arial" charset="0"/>
            </a:endParaRPr>
          </a:p>
          <a:p>
            <a:pPr marL="342900" lvl="0" indent="-342900" algn="just">
              <a:spcAft>
                <a:spcPts val="1000"/>
              </a:spcAft>
              <a:buFont typeface="Arial" charset="0"/>
              <a:buChar char="•"/>
              <a:tabLst>
                <a:tab pos="819150" algn="l"/>
              </a:tabLst>
            </a:pPr>
            <a:r>
              <a:rPr lang="es-ES" dirty="0">
                <a:solidFill>
                  <a:schemeClr val="tx2">
                    <a:lumMod val="50000"/>
                  </a:schemeClr>
                </a:solidFill>
                <a:ea typeface="Arial" charset="0"/>
                <a:cs typeface="Arial" charset="0"/>
              </a:rPr>
              <a:t>Declara una variable de acuerdo a una colección de columnas de una tabla o columna de Base de Datos.</a:t>
            </a:r>
            <a:endParaRPr lang="es-ES_tradnl" dirty="0">
              <a:solidFill>
                <a:schemeClr val="tx2">
                  <a:lumMod val="50000"/>
                </a:schemeClr>
              </a:solidFill>
              <a:ea typeface="Arial" charset="0"/>
              <a:cs typeface="Arial" charset="0"/>
            </a:endParaRPr>
          </a:p>
          <a:p>
            <a:pPr marL="342900" lvl="0" indent="-342900" algn="just">
              <a:spcAft>
                <a:spcPts val="1000"/>
              </a:spcAft>
              <a:buFont typeface="Arial" charset="0"/>
              <a:buChar char="•"/>
              <a:tabLst>
                <a:tab pos="819150" algn="l"/>
              </a:tabLst>
            </a:pPr>
            <a:r>
              <a:rPr lang="es-ES" dirty="0">
                <a:solidFill>
                  <a:schemeClr val="tx2">
                    <a:lumMod val="50000"/>
                  </a:schemeClr>
                </a:solidFill>
                <a:ea typeface="Arial" charset="0"/>
                <a:cs typeface="Arial" charset="0"/>
              </a:rPr>
              <a:t>Los campos en el registro toman los nombres y tipos de dato desde las columnas de la tabla o vista a la que se referencia.</a:t>
            </a:r>
            <a:endParaRPr lang="es-ES_tradnl" dirty="0">
              <a:solidFill>
                <a:schemeClr val="tx2">
                  <a:lumMod val="50000"/>
                </a:schemeClr>
              </a:solidFill>
              <a:ea typeface="Arial" charset="0"/>
              <a:cs typeface="Arial" charset="0"/>
            </a:endParaRPr>
          </a:p>
          <a:p>
            <a:pPr marL="342900" lvl="0" indent="-342900" algn="just">
              <a:spcAft>
                <a:spcPts val="1000"/>
              </a:spcAft>
              <a:buFont typeface="Arial" charset="0"/>
              <a:buChar char="•"/>
              <a:tabLst>
                <a:tab pos="819150" algn="l"/>
              </a:tabLst>
            </a:pPr>
            <a:r>
              <a:rPr lang="es-ES" dirty="0">
                <a:solidFill>
                  <a:schemeClr val="tx2">
                    <a:lumMod val="50000"/>
                  </a:schemeClr>
                </a:solidFill>
                <a:ea typeface="Arial" charset="0"/>
                <a:cs typeface="Arial" charset="0"/>
              </a:rPr>
              <a:t>Es precedido con el nombre de la tabla o vista de la Base de </a:t>
            </a:r>
            <a:r>
              <a:rPr lang="es-ES" dirty="0" smtClean="0">
                <a:solidFill>
                  <a:schemeClr val="tx2">
                    <a:lumMod val="50000"/>
                  </a:schemeClr>
                </a:solidFill>
                <a:ea typeface="Arial" charset="0"/>
                <a:cs typeface="Arial" charset="0"/>
              </a:rPr>
              <a:t>Datos.</a:t>
            </a:r>
          </a:p>
          <a:p>
            <a:pPr marL="342900" lvl="0" indent="-342900" algn="just">
              <a:spcAft>
                <a:spcPts val="1000"/>
              </a:spcAft>
              <a:buFont typeface="Arial" charset="0"/>
              <a:buChar char="•"/>
              <a:tabLst>
                <a:tab pos="819150" algn="l"/>
              </a:tabLst>
            </a:pPr>
            <a:r>
              <a:rPr lang="es-ES" dirty="0" smtClean="0">
                <a:solidFill>
                  <a:schemeClr val="tx2">
                    <a:lumMod val="50000"/>
                  </a:schemeClr>
                </a:solidFill>
                <a:ea typeface="Calibri" charset="0"/>
                <a:cs typeface="Calibri" charset="0"/>
              </a:rPr>
              <a:t>El </a:t>
            </a:r>
            <a:r>
              <a:rPr lang="es-ES" dirty="0">
                <a:solidFill>
                  <a:schemeClr val="tx2">
                    <a:lumMod val="50000"/>
                  </a:schemeClr>
                </a:solidFill>
                <a:ea typeface="Calibri" charset="0"/>
                <a:cs typeface="Calibri" charset="0"/>
              </a:rPr>
              <a:t>registro también almacena una fila completa obtenidas desde un cursor o variable cursor. </a:t>
            </a:r>
            <a:endParaRPr lang="es-ES_tradnl" dirty="0">
              <a:solidFill>
                <a:schemeClr val="tx2">
                  <a:lumMod val="50000"/>
                </a:schemeClr>
              </a:solidFill>
            </a:endParaRPr>
          </a:p>
        </p:txBody>
      </p:sp>
      <p:pic>
        <p:nvPicPr>
          <p:cNvPr id="5" name="image12.png"/>
          <p:cNvPicPr/>
          <p:nvPr/>
        </p:nvPicPr>
        <p:blipFill>
          <a:blip r:embed="rId2"/>
          <a:srcRect/>
          <a:stretch>
            <a:fillRect/>
          </a:stretch>
        </p:blipFill>
        <p:spPr>
          <a:xfrm>
            <a:off x="591671" y="2088228"/>
            <a:ext cx="3980329" cy="3304335"/>
          </a:xfrm>
          <a:prstGeom prst="rect">
            <a:avLst/>
          </a:prstGeom>
          <a:ln/>
        </p:spPr>
      </p:pic>
    </p:spTree>
    <p:extLst>
      <p:ext uri="{BB962C8B-B14F-4D97-AF65-F5344CB8AC3E}">
        <p14:creationId xmlns:p14="http://schemas.microsoft.com/office/powerpoint/2010/main" val="181889545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s-ES_tradnl"/>
          </a:p>
        </p:txBody>
      </p:sp>
      <p:sp>
        <p:nvSpPr>
          <p:cNvPr id="6" name="Rectángulo 5"/>
          <p:cNvSpPr/>
          <p:nvPr/>
        </p:nvSpPr>
        <p:spPr>
          <a:xfrm>
            <a:off x="5105400" y="399701"/>
            <a:ext cx="3216396" cy="646331"/>
          </a:xfrm>
          <a:prstGeom prst="rect">
            <a:avLst/>
          </a:prstGeom>
        </p:spPr>
        <p:txBody>
          <a:bodyPr wrap="square">
            <a:spAutoFit/>
          </a:bodyPr>
          <a:lstStyle/>
          <a:p>
            <a:pPr algn="r"/>
            <a:r>
              <a:rPr lang="es-ES" dirty="0">
                <a:solidFill>
                  <a:schemeClr val="bg1"/>
                </a:solidFill>
              </a:rPr>
              <a:t>Uso de Variables de tipo compuestas y LOB</a:t>
            </a:r>
            <a:endParaRPr lang="es-ES_tradnl" b="1" dirty="0">
              <a:solidFill>
                <a:schemeClr val="bg1"/>
              </a:solidFill>
              <a:latin typeface="Candara"/>
              <a:cs typeface="Candara"/>
            </a:endParaRPr>
          </a:p>
        </p:txBody>
      </p:sp>
      <p:sp>
        <p:nvSpPr>
          <p:cNvPr id="2" name="Rectángulo 1"/>
          <p:cNvSpPr/>
          <p:nvPr/>
        </p:nvSpPr>
        <p:spPr>
          <a:xfrm>
            <a:off x="524435" y="1349108"/>
            <a:ext cx="4719918" cy="4909036"/>
          </a:xfrm>
          <a:prstGeom prst="rect">
            <a:avLst/>
          </a:prstGeom>
        </p:spPr>
        <p:txBody>
          <a:bodyPr wrap="square">
            <a:spAutoFit/>
          </a:bodyPr>
          <a:lstStyle/>
          <a:p>
            <a:pPr algn="just">
              <a:spcAft>
                <a:spcPts val="1000"/>
              </a:spcAft>
              <a:tabLst>
                <a:tab pos="819150" algn="l"/>
              </a:tabLst>
            </a:pPr>
            <a:r>
              <a:rPr lang="es-ES" dirty="0">
                <a:solidFill>
                  <a:schemeClr val="tx2">
                    <a:lumMod val="50000"/>
                  </a:schemeClr>
                </a:solidFill>
                <a:latin typeface="+mj-lt"/>
                <a:ea typeface="Calibri" charset="0"/>
                <a:cs typeface="Calibri" charset="0"/>
              </a:rPr>
              <a:t>En la sintaxis para definir el Tipo Registro:</a:t>
            </a:r>
            <a:endParaRPr lang="es-ES_tradnl" sz="1600" dirty="0">
              <a:solidFill>
                <a:schemeClr val="tx2">
                  <a:lumMod val="50000"/>
                </a:schemeClr>
              </a:solidFill>
              <a:latin typeface="+mj-lt"/>
              <a:ea typeface="Calibri" charset="0"/>
              <a:cs typeface="Calibri" charset="0"/>
            </a:endParaRPr>
          </a:p>
          <a:p>
            <a:pPr marL="342900" lvl="0" indent="-342900" algn="just">
              <a:spcAft>
                <a:spcPts val="1000"/>
              </a:spcAft>
              <a:buFont typeface="Arial" charset="0"/>
              <a:buChar char="•"/>
              <a:tabLst>
                <a:tab pos="819150" algn="l"/>
              </a:tabLst>
            </a:pPr>
            <a:r>
              <a:rPr lang="es-ES" dirty="0">
                <a:solidFill>
                  <a:schemeClr val="tx2">
                    <a:lumMod val="50000"/>
                  </a:schemeClr>
                </a:solidFill>
                <a:latin typeface="+mj-lt"/>
                <a:ea typeface="Arial" charset="0"/>
                <a:cs typeface="Arial" charset="0"/>
              </a:rPr>
              <a:t>  </a:t>
            </a:r>
            <a:r>
              <a:rPr lang="es-ES" b="1" dirty="0">
                <a:solidFill>
                  <a:schemeClr val="tx2">
                    <a:lumMod val="75000"/>
                  </a:schemeClr>
                </a:solidFill>
                <a:latin typeface="+mj-lt"/>
                <a:ea typeface="Arial" charset="0"/>
                <a:cs typeface="Arial" charset="0"/>
              </a:rPr>
              <a:t>identificador: </a:t>
            </a:r>
            <a:r>
              <a:rPr lang="es-ES" dirty="0">
                <a:solidFill>
                  <a:schemeClr val="tx2">
                    <a:lumMod val="50000"/>
                  </a:schemeClr>
                </a:solidFill>
                <a:latin typeface="+mj-lt"/>
                <a:ea typeface="Arial" charset="0"/>
                <a:cs typeface="Arial" charset="0"/>
              </a:rPr>
              <a:t>es el nombre escogido para el registro.</a:t>
            </a:r>
            <a:endParaRPr lang="es-ES_tradnl" sz="1600" dirty="0">
              <a:solidFill>
                <a:schemeClr val="tx2">
                  <a:lumMod val="50000"/>
                </a:schemeClr>
              </a:solidFill>
              <a:latin typeface="+mj-lt"/>
              <a:ea typeface="Arial" charset="0"/>
              <a:cs typeface="Arial" charset="0"/>
            </a:endParaRPr>
          </a:p>
          <a:p>
            <a:pPr marL="342900" lvl="0" indent="-342900" algn="just">
              <a:spcAft>
                <a:spcPts val="1000"/>
              </a:spcAft>
              <a:buFont typeface="Arial" charset="0"/>
              <a:buChar char="•"/>
              <a:tabLst>
                <a:tab pos="819150" algn="l"/>
              </a:tabLst>
            </a:pPr>
            <a:r>
              <a:rPr lang="es-ES" dirty="0">
                <a:solidFill>
                  <a:schemeClr val="tx2">
                    <a:lumMod val="50000"/>
                  </a:schemeClr>
                </a:solidFill>
                <a:latin typeface="+mj-lt"/>
                <a:ea typeface="Arial" charset="0"/>
                <a:cs typeface="Arial" charset="0"/>
              </a:rPr>
              <a:t>  </a:t>
            </a:r>
            <a:r>
              <a:rPr lang="es-ES" b="1" dirty="0">
                <a:solidFill>
                  <a:schemeClr val="tx2">
                    <a:lumMod val="75000"/>
                  </a:schemeClr>
                </a:solidFill>
                <a:latin typeface="+mj-lt"/>
                <a:ea typeface="Arial" charset="0"/>
                <a:cs typeface="Arial" charset="0"/>
              </a:rPr>
              <a:t>referencia: </a:t>
            </a:r>
            <a:r>
              <a:rPr lang="es-ES" dirty="0">
                <a:solidFill>
                  <a:schemeClr val="tx2">
                    <a:lumMod val="50000"/>
                  </a:schemeClr>
                </a:solidFill>
                <a:latin typeface="+mj-lt"/>
                <a:ea typeface="Arial" charset="0"/>
                <a:cs typeface="Arial" charset="0"/>
              </a:rPr>
              <a:t>es el nombre de la tabla, vista, cursor o variable cursor, sobre el que el registro está basado. La tabla o vista debe existir para que esta referencia sea válida</a:t>
            </a:r>
            <a:r>
              <a:rPr lang="es-ES" dirty="0" smtClean="0">
                <a:solidFill>
                  <a:schemeClr val="tx2">
                    <a:lumMod val="50000"/>
                  </a:schemeClr>
                </a:solidFill>
                <a:latin typeface="+mj-lt"/>
                <a:ea typeface="Arial" charset="0"/>
                <a:cs typeface="Arial" charset="0"/>
              </a:rPr>
              <a:t>.</a:t>
            </a:r>
          </a:p>
          <a:p>
            <a:pPr algn="just"/>
            <a:r>
              <a:rPr lang="es-ES" dirty="0">
                <a:solidFill>
                  <a:schemeClr val="tx2">
                    <a:lumMod val="50000"/>
                  </a:schemeClr>
                </a:solidFill>
              </a:rPr>
              <a:t>En el ejemplo, se declara la </a:t>
            </a:r>
            <a:r>
              <a:rPr lang="es-ES" i="1" dirty="0">
                <a:solidFill>
                  <a:schemeClr val="tx2">
                    <a:lumMod val="50000"/>
                  </a:schemeClr>
                </a:solidFill>
              </a:rPr>
              <a:t>variable </a:t>
            </a:r>
            <a:r>
              <a:rPr lang="es-ES" i="1" dirty="0" err="1">
                <a:solidFill>
                  <a:schemeClr val="tx2">
                    <a:lumMod val="50000"/>
                  </a:schemeClr>
                </a:solidFill>
              </a:rPr>
              <a:t>registro_emp</a:t>
            </a:r>
            <a:r>
              <a:rPr lang="es-ES" dirty="0">
                <a:solidFill>
                  <a:schemeClr val="tx2">
                    <a:lumMod val="50000"/>
                  </a:schemeClr>
                </a:solidFill>
              </a:rPr>
              <a:t> que será un </a:t>
            </a:r>
            <a:r>
              <a:rPr lang="es-ES" dirty="0" smtClean="0">
                <a:solidFill>
                  <a:schemeClr val="tx2">
                    <a:lumMod val="50000"/>
                  </a:schemeClr>
                </a:solidFill>
              </a:rPr>
              <a:t>registro </a:t>
            </a:r>
            <a:r>
              <a:rPr lang="es-ES" dirty="0">
                <a:solidFill>
                  <a:schemeClr val="tx2">
                    <a:lumMod val="50000"/>
                  </a:schemeClr>
                </a:solidFill>
              </a:rPr>
              <a:t>cuyos campos serán todas las columnas (nombres y tipos de datos) de la tabla </a:t>
            </a:r>
            <a:r>
              <a:rPr lang="es-ES" dirty="0" err="1">
                <a:solidFill>
                  <a:schemeClr val="tx2">
                    <a:lumMod val="50000"/>
                  </a:schemeClr>
                </a:solidFill>
              </a:rPr>
              <a:t>employees</a:t>
            </a:r>
            <a:r>
              <a:rPr lang="es-ES" dirty="0">
                <a:solidFill>
                  <a:schemeClr val="tx2">
                    <a:lumMod val="50000"/>
                  </a:schemeClr>
                </a:solidFill>
              </a:rPr>
              <a:t>. </a:t>
            </a:r>
            <a:endParaRPr lang="es-ES" dirty="0" smtClean="0">
              <a:solidFill>
                <a:schemeClr val="tx2">
                  <a:lumMod val="50000"/>
                </a:schemeClr>
              </a:solidFill>
            </a:endParaRPr>
          </a:p>
          <a:p>
            <a:pPr algn="just"/>
            <a:endParaRPr lang="es-ES_tradnl" dirty="0">
              <a:solidFill>
                <a:schemeClr val="tx2">
                  <a:lumMod val="50000"/>
                </a:schemeClr>
              </a:solidFill>
            </a:endParaRPr>
          </a:p>
          <a:p>
            <a:pPr algn="just"/>
            <a:r>
              <a:rPr lang="es-ES" dirty="0">
                <a:solidFill>
                  <a:schemeClr val="tx2">
                    <a:lumMod val="50000"/>
                  </a:schemeClr>
                </a:solidFill>
              </a:rPr>
              <a:t>Si posteriormente se quiere referenciar algunos de los campos del registro se debe hacer mención al </a:t>
            </a:r>
            <a:r>
              <a:rPr lang="es-ES" i="1" dirty="0" err="1">
                <a:solidFill>
                  <a:schemeClr val="tx2">
                    <a:lumMod val="50000"/>
                  </a:schemeClr>
                </a:solidFill>
              </a:rPr>
              <a:t>registro.campo</a:t>
            </a:r>
            <a:r>
              <a:rPr lang="es-ES" i="1" dirty="0">
                <a:solidFill>
                  <a:schemeClr val="tx2">
                    <a:lumMod val="50000"/>
                  </a:schemeClr>
                </a:solidFill>
              </a:rPr>
              <a:t>.</a:t>
            </a:r>
            <a:r>
              <a:rPr lang="es-ES" dirty="0">
                <a:solidFill>
                  <a:schemeClr val="tx2">
                    <a:lumMod val="50000"/>
                  </a:schemeClr>
                </a:solidFill>
              </a:rPr>
              <a:t> En este caso se está haciendo referencia al salario. </a:t>
            </a:r>
            <a:endParaRPr lang="es-ES_tradnl" dirty="0">
              <a:solidFill>
                <a:schemeClr val="tx2">
                  <a:lumMod val="50000"/>
                </a:schemeClr>
              </a:solidFill>
              <a:ea typeface="Arial" charset="0"/>
              <a:cs typeface="Arial" charset="0"/>
            </a:endParaRPr>
          </a:p>
        </p:txBody>
      </p:sp>
      <p:pic>
        <p:nvPicPr>
          <p:cNvPr id="5" name="image16.png"/>
          <p:cNvPicPr/>
          <p:nvPr/>
        </p:nvPicPr>
        <p:blipFill>
          <a:blip r:embed="rId2"/>
          <a:srcRect/>
          <a:stretch>
            <a:fillRect/>
          </a:stretch>
        </p:blipFill>
        <p:spPr>
          <a:xfrm>
            <a:off x="5385003" y="2286844"/>
            <a:ext cx="3369031" cy="3033563"/>
          </a:xfrm>
          <a:prstGeom prst="rect">
            <a:avLst/>
          </a:prstGeom>
          <a:ln/>
        </p:spPr>
      </p:pic>
    </p:spTree>
    <p:extLst>
      <p:ext uri="{BB962C8B-B14F-4D97-AF65-F5344CB8AC3E}">
        <p14:creationId xmlns:p14="http://schemas.microsoft.com/office/powerpoint/2010/main" val="22870321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s-ES_tradnl"/>
          </a:p>
        </p:txBody>
      </p:sp>
      <p:sp>
        <p:nvSpPr>
          <p:cNvPr id="6" name="Rectángulo 5"/>
          <p:cNvSpPr/>
          <p:nvPr/>
        </p:nvSpPr>
        <p:spPr>
          <a:xfrm>
            <a:off x="5105400" y="399701"/>
            <a:ext cx="3216396" cy="646331"/>
          </a:xfrm>
          <a:prstGeom prst="rect">
            <a:avLst/>
          </a:prstGeom>
        </p:spPr>
        <p:txBody>
          <a:bodyPr wrap="square">
            <a:spAutoFit/>
          </a:bodyPr>
          <a:lstStyle/>
          <a:p>
            <a:pPr algn="r"/>
            <a:r>
              <a:rPr lang="es-ES" dirty="0">
                <a:solidFill>
                  <a:schemeClr val="bg1"/>
                </a:solidFill>
              </a:rPr>
              <a:t>Uso de Variables de tipo compuestas y LOB</a:t>
            </a:r>
            <a:endParaRPr lang="es-ES_tradnl" b="1" dirty="0">
              <a:solidFill>
                <a:schemeClr val="bg1"/>
              </a:solidFill>
              <a:latin typeface="Candara"/>
              <a:cs typeface="Candara"/>
            </a:endParaRPr>
          </a:p>
        </p:txBody>
      </p:sp>
      <p:sp>
        <p:nvSpPr>
          <p:cNvPr id="2" name="Rectángulo 1"/>
          <p:cNvSpPr/>
          <p:nvPr/>
        </p:nvSpPr>
        <p:spPr>
          <a:xfrm>
            <a:off x="531158" y="1852856"/>
            <a:ext cx="8081683" cy="3534301"/>
          </a:xfrm>
          <a:prstGeom prst="rect">
            <a:avLst/>
          </a:prstGeom>
        </p:spPr>
        <p:txBody>
          <a:bodyPr wrap="square">
            <a:spAutoFit/>
          </a:bodyPr>
          <a:lstStyle/>
          <a:p>
            <a:pPr algn="just">
              <a:lnSpc>
                <a:spcPct val="115000"/>
              </a:lnSpc>
              <a:spcAft>
                <a:spcPts val="1000"/>
              </a:spcAft>
              <a:tabLst>
                <a:tab pos="819150" algn="l"/>
              </a:tabLst>
            </a:pPr>
            <a:r>
              <a:rPr lang="es-ES" dirty="0" smtClean="0">
                <a:solidFill>
                  <a:schemeClr val="tx2">
                    <a:lumMod val="50000"/>
                  </a:schemeClr>
                </a:solidFill>
                <a:latin typeface="Calibri" charset="0"/>
                <a:ea typeface="Calibri" charset="0"/>
                <a:cs typeface="Calibri" charset="0"/>
              </a:rPr>
              <a:t>En </a:t>
            </a:r>
            <a:r>
              <a:rPr lang="es-ES" dirty="0">
                <a:solidFill>
                  <a:schemeClr val="tx2">
                    <a:lumMod val="50000"/>
                  </a:schemeClr>
                </a:solidFill>
                <a:latin typeface="Calibri" charset="0"/>
                <a:ea typeface="Calibri" charset="0"/>
                <a:cs typeface="Calibri" charset="0"/>
              </a:rPr>
              <a:t>el bloque del </a:t>
            </a:r>
            <a:r>
              <a:rPr lang="es-ES" dirty="0" smtClean="0">
                <a:solidFill>
                  <a:schemeClr val="tx2">
                    <a:lumMod val="50000"/>
                  </a:schemeClr>
                </a:solidFill>
                <a:latin typeface="Calibri" charset="0"/>
                <a:ea typeface="Calibri" charset="0"/>
                <a:cs typeface="Calibri" charset="0"/>
              </a:rPr>
              <a:t>ejemplo que se presenta en la siguiente </a:t>
            </a:r>
            <a:r>
              <a:rPr lang="es-ES" dirty="0" err="1" smtClean="0">
                <a:solidFill>
                  <a:schemeClr val="tx2">
                    <a:lumMod val="50000"/>
                  </a:schemeClr>
                </a:solidFill>
                <a:latin typeface="Calibri" charset="0"/>
                <a:ea typeface="Calibri" charset="0"/>
                <a:cs typeface="Calibri" charset="0"/>
              </a:rPr>
              <a:t>slide</a:t>
            </a:r>
            <a:r>
              <a:rPr lang="es-ES" dirty="0" smtClean="0">
                <a:solidFill>
                  <a:schemeClr val="tx2">
                    <a:lumMod val="50000"/>
                  </a:schemeClr>
                </a:solidFill>
                <a:latin typeface="Calibri" charset="0"/>
                <a:ea typeface="Calibri" charset="0"/>
                <a:cs typeface="Calibri" charset="0"/>
              </a:rPr>
              <a:t>, </a:t>
            </a:r>
            <a:r>
              <a:rPr lang="es-ES" dirty="0">
                <a:solidFill>
                  <a:schemeClr val="tx2">
                    <a:lumMod val="50000"/>
                  </a:schemeClr>
                </a:solidFill>
                <a:latin typeface="Calibri" charset="0"/>
                <a:ea typeface="Calibri" charset="0"/>
                <a:cs typeface="Calibri" charset="0"/>
              </a:rPr>
              <a:t>se declara la variable </a:t>
            </a:r>
            <a:r>
              <a:rPr lang="es-ES" dirty="0" err="1">
                <a:solidFill>
                  <a:schemeClr val="tx2">
                    <a:lumMod val="50000"/>
                  </a:schemeClr>
                </a:solidFill>
                <a:latin typeface="Calibri" charset="0"/>
                <a:ea typeface="Calibri" charset="0"/>
                <a:cs typeface="Calibri" charset="0"/>
              </a:rPr>
              <a:t>reg_emp</a:t>
            </a:r>
            <a:r>
              <a:rPr lang="es-ES" dirty="0">
                <a:solidFill>
                  <a:schemeClr val="tx2">
                    <a:lumMod val="50000"/>
                  </a:schemeClr>
                </a:solidFill>
                <a:latin typeface="Calibri" charset="0"/>
                <a:ea typeface="Calibri" charset="0"/>
                <a:cs typeface="Calibri" charset="0"/>
              </a:rPr>
              <a:t> que es un registro cuyos campos son todas las columnas (nombres y tipos de datos) de la tabla </a:t>
            </a:r>
            <a:r>
              <a:rPr lang="es-ES" dirty="0" err="1" smtClean="0">
                <a:solidFill>
                  <a:schemeClr val="tx2">
                    <a:lumMod val="50000"/>
                  </a:schemeClr>
                </a:solidFill>
                <a:latin typeface="Calibri" charset="0"/>
                <a:ea typeface="Calibri" charset="0"/>
                <a:cs typeface="Calibri" charset="0"/>
              </a:rPr>
              <a:t>employees</a:t>
            </a:r>
            <a:r>
              <a:rPr lang="es-ES" dirty="0">
                <a:solidFill>
                  <a:schemeClr val="tx2">
                    <a:lumMod val="50000"/>
                  </a:schemeClr>
                </a:solidFill>
                <a:latin typeface="Calibri" charset="0"/>
                <a:ea typeface="Calibri" charset="0"/>
                <a:cs typeface="Calibri" charset="0"/>
              </a:rPr>
              <a:t>. </a:t>
            </a:r>
            <a:endParaRPr lang="es-ES_tradnl" dirty="0" smtClean="0">
              <a:solidFill>
                <a:schemeClr val="tx2">
                  <a:lumMod val="50000"/>
                </a:schemeClr>
              </a:solidFill>
              <a:latin typeface="Calibri" charset="0"/>
              <a:ea typeface="Calibri" charset="0"/>
              <a:cs typeface="Calibri" charset="0"/>
            </a:endParaRPr>
          </a:p>
          <a:p>
            <a:pPr algn="just">
              <a:lnSpc>
                <a:spcPct val="115000"/>
              </a:lnSpc>
              <a:spcAft>
                <a:spcPts val="1000"/>
              </a:spcAft>
              <a:tabLst>
                <a:tab pos="819150" algn="l"/>
              </a:tabLst>
            </a:pPr>
            <a:r>
              <a:rPr lang="es-ES" dirty="0" smtClean="0">
                <a:solidFill>
                  <a:schemeClr val="tx2">
                    <a:lumMod val="50000"/>
                  </a:schemeClr>
                </a:solidFill>
                <a:latin typeface="Calibri" charset="0"/>
                <a:ea typeface="Calibri" charset="0"/>
                <a:cs typeface="Calibri" charset="0"/>
              </a:rPr>
              <a:t>Este </a:t>
            </a:r>
            <a:r>
              <a:rPr lang="es-ES" dirty="0">
                <a:solidFill>
                  <a:schemeClr val="tx2">
                    <a:lumMod val="50000"/>
                  </a:schemeClr>
                </a:solidFill>
                <a:latin typeface="Calibri" charset="0"/>
                <a:ea typeface="Calibri" charset="0"/>
                <a:cs typeface="Calibri" charset="0"/>
              </a:rPr>
              <a:t>registro es utilizado para almacenar la fila completa del empleado 124. Los valores almacenados en los campos del registro son utilizados para insertar una nueva fila en la tabla </a:t>
            </a:r>
            <a:r>
              <a:rPr lang="es-ES" dirty="0" err="1">
                <a:solidFill>
                  <a:schemeClr val="tx2">
                    <a:lumMod val="50000"/>
                  </a:schemeClr>
                </a:solidFill>
                <a:latin typeface="Calibri" charset="0"/>
                <a:ea typeface="Calibri" charset="0"/>
                <a:cs typeface="Calibri" charset="0"/>
              </a:rPr>
              <a:t>empleados_retirados</a:t>
            </a:r>
            <a:r>
              <a:rPr lang="es-ES" dirty="0">
                <a:solidFill>
                  <a:schemeClr val="tx2">
                    <a:lumMod val="50000"/>
                  </a:schemeClr>
                </a:solidFill>
                <a:latin typeface="Calibri" charset="0"/>
                <a:ea typeface="Calibri" charset="0"/>
                <a:cs typeface="Calibri" charset="0"/>
              </a:rPr>
              <a:t> (creada con anterioridad). </a:t>
            </a:r>
          </a:p>
          <a:p>
            <a:pPr marL="342900" lvl="0" indent="-342900" algn="just">
              <a:lnSpc>
                <a:spcPct val="115000"/>
              </a:lnSpc>
              <a:spcAft>
                <a:spcPts val="0"/>
              </a:spcAft>
              <a:buFont typeface="+mj-lt"/>
              <a:buAutoNum type="arabicParenR"/>
              <a:tabLst>
                <a:tab pos="819150" algn="l"/>
              </a:tabLst>
            </a:pPr>
            <a:r>
              <a:rPr lang="es-ES" dirty="0" smtClean="0">
                <a:solidFill>
                  <a:schemeClr val="tx2">
                    <a:lumMod val="50000"/>
                  </a:schemeClr>
                </a:solidFill>
              </a:rPr>
              <a:t>En el </a:t>
            </a:r>
            <a:r>
              <a:rPr lang="es-ES" dirty="0">
                <a:solidFill>
                  <a:schemeClr val="tx2">
                    <a:lumMod val="50000"/>
                  </a:schemeClr>
                </a:solidFill>
              </a:rPr>
              <a:t>ejemplo existen dos opciones para insertar lo valores almacenados en el registro. </a:t>
            </a:r>
            <a:r>
              <a:rPr lang="es-ES" dirty="0" smtClean="0">
                <a:solidFill>
                  <a:schemeClr val="tx2">
                    <a:lumMod val="50000"/>
                  </a:schemeClr>
                </a:solidFill>
              </a:rPr>
              <a:t>Es </a:t>
            </a:r>
            <a:r>
              <a:rPr lang="es-ES" dirty="0">
                <a:solidFill>
                  <a:schemeClr val="tx2">
                    <a:lumMod val="50000"/>
                  </a:schemeClr>
                </a:solidFill>
              </a:rPr>
              <a:t>referenciar cada campo del registro en forma </a:t>
            </a:r>
            <a:r>
              <a:rPr lang="es-ES" dirty="0" smtClean="0">
                <a:solidFill>
                  <a:schemeClr val="tx2">
                    <a:lumMod val="50000"/>
                  </a:schemeClr>
                </a:solidFill>
              </a:rPr>
              <a:t>explícita. Es </a:t>
            </a:r>
            <a:r>
              <a:rPr lang="es-ES" dirty="0">
                <a:solidFill>
                  <a:schemeClr val="tx2">
                    <a:lumMod val="50000"/>
                  </a:schemeClr>
                </a:solidFill>
              </a:rPr>
              <a:t>utilizar el registro completo</a:t>
            </a:r>
            <a:r>
              <a:rPr lang="es-ES" dirty="0" smtClean="0">
                <a:solidFill>
                  <a:schemeClr val="tx2">
                    <a:lumMod val="50000"/>
                  </a:schemeClr>
                </a:solidFill>
              </a:rPr>
              <a:t>.</a:t>
            </a:r>
            <a:r>
              <a:rPr lang="es-ES" dirty="0">
                <a:solidFill>
                  <a:schemeClr val="tx2">
                    <a:lumMod val="50000"/>
                  </a:schemeClr>
                </a:solidFill>
                <a:latin typeface="Calibri" charset="0"/>
                <a:ea typeface="Calibri" charset="0"/>
                <a:cs typeface="Calibri" charset="0"/>
              </a:rPr>
              <a:t> Es referenciar cada campo del registro en forma explícita</a:t>
            </a:r>
            <a:endParaRPr lang="es-ES_tradnl" dirty="0">
              <a:solidFill>
                <a:schemeClr val="tx2">
                  <a:lumMod val="50000"/>
                </a:schemeClr>
              </a:solidFill>
              <a:latin typeface="Calibri" charset="0"/>
              <a:ea typeface="Calibri" charset="0"/>
              <a:cs typeface="Calibri" charset="0"/>
            </a:endParaRPr>
          </a:p>
          <a:p>
            <a:pPr marL="342900" lvl="0" indent="-342900" algn="just">
              <a:lnSpc>
                <a:spcPct val="115000"/>
              </a:lnSpc>
              <a:spcAft>
                <a:spcPts val="1000"/>
              </a:spcAft>
              <a:buFont typeface="+mj-lt"/>
              <a:buAutoNum type="arabicParenR"/>
              <a:tabLst>
                <a:tab pos="819150" algn="l"/>
              </a:tabLst>
            </a:pPr>
            <a:r>
              <a:rPr lang="es-ES" dirty="0">
                <a:solidFill>
                  <a:schemeClr val="tx2">
                    <a:lumMod val="50000"/>
                  </a:schemeClr>
                </a:solidFill>
                <a:latin typeface="Calibri" charset="0"/>
                <a:ea typeface="Calibri" charset="0"/>
                <a:cs typeface="Calibri" charset="0"/>
              </a:rPr>
              <a:t>Es utilizar el registro completo</a:t>
            </a:r>
            <a:r>
              <a:rPr lang="es-ES" dirty="0" smtClean="0">
                <a:solidFill>
                  <a:schemeClr val="tx2">
                    <a:lumMod val="50000"/>
                  </a:schemeClr>
                </a:solidFill>
                <a:latin typeface="Calibri" charset="0"/>
                <a:ea typeface="Calibri" charset="0"/>
                <a:cs typeface="Calibri" charset="0"/>
              </a:rPr>
              <a:t>.</a:t>
            </a:r>
            <a:endParaRPr lang="es-ES_tradnl" dirty="0">
              <a:solidFill>
                <a:schemeClr val="tx2">
                  <a:lumMod val="50000"/>
                </a:schemeClr>
              </a:solidFill>
              <a:latin typeface="Calibri" charset="0"/>
              <a:ea typeface="Calibri" charset="0"/>
              <a:cs typeface="Calibri" charset="0"/>
            </a:endParaRPr>
          </a:p>
        </p:txBody>
      </p:sp>
    </p:spTree>
    <p:extLst>
      <p:ext uri="{BB962C8B-B14F-4D97-AF65-F5344CB8AC3E}">
        <p14:creationId xmlns:p14="http://schemas.microsoft.com/office/powerpoint/2010/main" val="105570168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s-ES_tradnl"/>
          </a:p>
        </p:txBody>
      </p:sp>
      <p:sp>
        <p:nvSpPr>
          <p:cNvPr id="6" name="Rectángulo 5"/>
          <p:cNvSpPr/>
          <p:nvPr/>
        </p:nvSpPr>
        <p:spPr>
          <a:xfrm>
            <a:off x="5105400" y="399701"/>
            <a:ext cx="3216396" cy="646331"/>
          </a:xfrm>
          <a:prstGeom prst="rect">
            <a:avLst/>
          </a:prstGeom>
        </p:spPr>
        <p:txBody>
          <a:bodyPr wrap="square">
            <a:spAutoFit/>
          </a:bodyPr>
          <a:lstStyle/>
          <a:p>
            <a:pPr algn="r"/>
            <a:r>
              <a:rPr lang="es-ES" dirty="0">
                <a:solidFill>
                  <a:schemeClr val="bg1"/>
                </a:solidFill>
              </a:rPr>
              <a:t>Uso de Variables de tipo compuestas y LOB</a:t>
            </a:r>
            <a:endParaRPr lang="es-ES_tradnl" b="1" dirty="0">
              <a:solidFill>
                <a:schemeClr val="bg1"/>
              </a:solidFill>
              <a:latin typeface="Candara"/>
              <a:cs typeface="Candara"/>
            </a:endParaRPr>
          </a:p>
        </p:txBody>
      </p:sp>
      <p:sp>
        <p:nvSpPr>
          <p:cNvPr id="2" name="Rectángulo 1"/>
          <p:cNvSpPr/>
          <p:nvPr/>
        </p:nvSpPr>
        <p:spPr>
          <a:xfrm>
            <a:off x="662267" y="1145957"/>
            <a:ext cx="8088407" cy="2201115"/>
          </a:xfrm>
          <a:prstGeom prst="rect">
            <a:avLst/>
          </a:prstGeom>
        </p:spPr>
        <p:txBody>
          <a:bodyPr wrap="square">
            <a:spAutoFit/>
          </a:bodyPr>
          <a:lstStyle/>
          <a:p>
            <a:pPr algn="just">
              <a:lnSpc>
                <a:spcPct val="115000"/>
              </a:lnSpc>
              <a:spcAft>
                <a:spcPts val="1000"/>
              </a:spcAft>
              <a:tabLst>
                <a:tab pos="819150" algn="l"/>
              </a:tabLst>
            </a:pPr>
            <a:r>
              <a:rPr lang="es-ES" b="1" dirty="0" smtClean="0">
                <a:solidFill>
                  <a:schemeClr val="tx2">
                    <a:lumMod val="75000"/>
                  </a:schemeClr>
                </a:solidFill>
                <a:latin typeface="Calibri" charset="0"/>
                <a:ea typeface="Calibri" charset="0"/>
                <a:cs typeface="Calibri" charset="0"/>
              </a:rPr>
              <a:t>Ventajas </a:t>
            </a:r>
            <a:r>
              <a:rPr lang="es-ES" b="1" dirty="0">
                <a:solidFill>
                  <a:schemeClr val="tx2">
                    <a:lumMod val="75000"/>
                  </a:schemeClr>
                </a:solidFill>
                <a:latin typeface="Calibri" charset="0"/>
                <a:ea typeface="Calibri" charset="0"/>
                <a:cs typeface="Calibri" charset="0"/>
              </a:rPr>
              <a:t>de usar </a:t>
            </a:r>
            <a:r>
              <a:rPr lang="es-ES" b="1" dirty="0" smtClean="0">
                <a:solidFill>
                  <a:schemeClr val="tx2">
                    <a:lumMod val="75000"/>
                  </a:schemeClr>
                </a:solidFill>
                <a:latin typeface="Calibri" charset="0"/>
                <a:ea typeface="Calibri" charset="0"/>
                <a:cs typeface="Calibri" charset="0"/>
              </a:rPr>
              <a:t>Atributo </a:t>
            </a:r>
            <a:r>
              <a:rPr lang="es-ES" b="1" dirty="0">
                <a:solidFill>
                  <a:schemeClr val="tx2">
                    <a:lumMod val="75000"/>
                  </a:schemeClr>
                </a:solidFill>
                <a:latin typeface="Calibri" charset="0"/>
                <a:ea typeface="Calibri" charset="0"/>
                <a:cs typeface="Calibri" charset="0"/>
              </a:rPr>
              <a:t>%</a:t>
            </a:r>
            <a:r>
              <a:rPr lang="es-ES" b="1" dirty="0" smtClean="0">
                <a:solidFill>
                  <a:schemeClr val="tx2">
                    <a:lumMod val="75000"/>
                  </a:schemeClr>
                </a:solidFill>
                <a:latin typeface="Calibri" charset="0"/>
                <a:ea typeface="Calibri" charset="0"/>
                <a:cs typeface="Calibri" charset="0"/>
              </a:rPr>
              <a:t>ROWTYPE</a:t>
            </a:r>
            <a:endParaRPr lang="es-ES_tradnl" b="1" dirty="0">
              <a:solidFill>
                <a:schemeClr val="tx2">
                  <a:lumMod val="75000"/>
                </a:schemeClr>
              </a:solidFill>
              <a:latin typeface="Calibri" charset="0"/>
              <a:ea typeface="Calibri" charset="0"/>
              <a:cs typeface="Calibri" charset="0"/>
            </a:endParaRPr>
          </a:p>
          <a:p>
            <a:pPr marL="342900" lvl="0" indent="-342900" algn="just">
              <a:buFont typeface="Symbol" charset="2"/>
              <a:buChar char="-"/>
              <a:tabLst>
                <a:tab pos="819150" algn="l"/>
              </a:tabLst>
            </a:pPr>
            <a:r>
              <a:rPr lang="es-ES" dirty="0">
                <a:solidFill>
                  <a:schemeClr val="tx2">
                    <a:lumMod val="50000"/>
                  </a:schemeClr>
                </a:solidFill>
                <a:latin typeface="Calibri" charset="0"/>
                <a:ea typeface="Calibri" charset="0"/>
                <a:cs typeface="Calibri" charset="0"/>
              </a:rPr>
              <a:t>El número y tipo de datos de las columnas de la Base de Datos no necesitan ser conocidas</a:t>
            </a:r>
            <a:r>
              <a:rPr lang="es-ES" dirty="0" smtClean="0">
                <a:solidFill>
                  <a:schemeClr val="tx2">
                    <a:lumMod val="50000"/>
                  </a:schemeClr>
                </a:solidFill>
                <a:latin typeface="Calibri" charset="0"/>
                <a:ea typeface="Calibri" charset="0"/>
                <a:cs typeface="Calibri" charset="0"/>
              </a:rPr>
              <a:t>.</a:t>
            </a:r>
            <a:endParaRPr lang="es-ES_tradnl" dirty="0">
              <a:solidFill>
                <a:schemeClr val="tx2">
                  <a:lumMod val="50000"/>
                </a:schemeClr>
              </a:solidFill>
              <a:latin typeface="Calibri" charset="0"/>
              <a:ea typeface="Calibri" charset="0"/>
              <a:cs typeface="Calibri" charset="0"/>
            </a:endParaRPr>
          </a:p>
          <a:p>
            <a:pPr marL="342900" lvl="0" indent="-342900" algn="just">
              <a:buFont typeface="Symbol" charset="2"/>
              <a:buChar char="-"/>
              <a:tabLst>
                <a:tab pos="819150" algn="l"/>
              </a:tabLst>
            </a:pPr>
            <a:r>
              <a:rPr lang="es-ES" dirty="0">
                <a:solidFill>
                  <a:schemeClr val="tx2">
                    <a:lumMod val="50000"/>
                  </a:schemeClr>
                </a:solidFill>
                <a:latin typeface="Calibri" charset="0"/>
                <a:ea typeface="Calibri" charset="0"/>
                <a:cs typeface="Calibri" charset="0"/>
              </a:rPr>
              <a:t>El número y tipo de datos de las columnas de la tabla referenciada se pueden modificar en tiempo de ejecución del bloque PL/SQL</a:t>
            </a:r>
            <a:r>
              <a:rPr lang="es-ES" dirty="0" smtClean="0">
                <a:solidFill>
                  <a:schemeClr val="tx2">
                    <a:lumMod val="50000"/>
                  </a:schemeClr>
                </a:solidFill>
                <a:latin typeface="Calibri" charset="0"/>
                <a:ea typeface="Calibri" charset="0"/>
                <a:cs typeface="Calibri" charset="0"/>
              </a:rPr>
              <a:t>.</a:t>
            </a:r>
            <a:endParaRPr lang="es-ES_tradnl" dirty="0">
              <a:solidFill>
                <a:schemeClr val="tx2">
                  <a:lumMod val="50000"/>
                </a:schemeClr>
              </a:solidFill>
              <a:latin typeface="Calibri" charset="0"/>
              <a:ea typeface="Calibri" charset="0"/>
              <a:cs typeface="Calibri" charset="0"/>
            </a:endParaRPr>
          </a:p>
          <a:p>
            <a:pPr marL="342900" lvl="0" indent="-342900" algn="just">
              <a:buFont typeface="Symbol" charset="2"/>
              <a:buChar char="-"/>
              <a:tabLst>
                <a:tab pos="819150" algn="l"/>
              </a:tabLst>
            </a:pPr>
            <a:r>
              <a:rPr lang="es-ES" dirty="0">
                <a:solidFill>
                  <a:schemeClr val="tx2">
                    <a:lumMod val="50000"/>
                  </a:schemeClr>
                </a:solidFill>
                <a:latin typeface="Calibri" charset="0"/>
                <a:ea typeface="Calibri" charset="0"/>
                <a:cs typeface="Calibri" charset="0"/>
              </a:rPr>
              <a:t>El atributo es útil cuando se recupera una fila con la sentencia </a:t>
            </a:r>
            <a:r>
              <a:rPr lang="es-ES" dirty="0" smtClean="0">
                <a:solidFill>
                  <a:schemeClr val="tx2">
                    <a:lumMod val="50000"/>
                  </a:schemeClr>
                </a:solidFill>
                <a:latin typeface="Calibri" charset="0"/>
                <a:ea typeface="Calibri" charset="0"/>
                <a:cs typeface="Calibri" charset="0"/>
              </a:rPr>
              <a:t>SELECT *.</a:t>
            </a:r>
          </a:p>
          <a:p>
            <a:pPr marL="342900" lvl="0" indent="-342900" algn="just">
              <a:buFont typeface="Symbol" charset="2"/>
              <a:buChar char="-"/>
              <a:tabLst>
                <a:tab pos="819150" algn="l"/>
              </a:tabLst>
            </a:pPr>
            <a:r>
              <a:rPr lang="es-ES" dirty="0">
                <a:solidFill>
                  <a:schemeClr val="tx2">
                    <a:lumMod val="50000"/>
                  </a:schemeClr>
                </a:solidFill>
              </a:rPr>
              <a:t>Simplifica las mantenciones. </a:t>
            </a:r>
            <a:endParaRPr lang="es-ES_tradnl" dirty="0">
              <a:solidFill>
                <a:schemeClr val="tx2">
                  <a:lumMod val="50000"/>
                </a:schemeClr>
              </a:solidFill>
              <a:latin typeface="Calibri" charset="0"/>
              <a:ea typeface="Calibri" charset="0"/>
              <a:cs typeface="Calibri" charset="0"/>
            </a:endParaRPr>
          </a:p>
        </p:txBody>
      </p:sp>
      <p:pic>
        <p:nvPicPr>
          <p:cNvPr id="5" name="image15.png"/>
          <p:cNvPicPr/>
          <p:nvPr/>
        </p:nvPicPr>
        <p:blipFill>
          <a:blip r:embed="rId2"/>
          <a:srcRect/>
          <a:stretch>
            <a:fillRect/>
          </a:stretch>
        </p:blipFill>
        <p:spPr>
          <a:xfrm>
            <a:off x="1725744" y="3446997"/>
            <a:ext cx="5692511" cy="2765544"/>
          </a:xfrm>
          <a:prstGeom prst="rect">
            <a:avLst/>
          </a:prstGeom>
          <a:ln/>
        </p:spPr>
      </p:pic>
    </p:spTree>
    <p:extLst>
      <p:ext uri="{BB962C8B-B14F-4D97-AF65-F5344CB8AC3E}">
        <p14:creationId xmlns:p14="http://schemas.microsoft.com/office/powerpoint/2010/main" val="169588760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s-ES_tradnl"/>
          </a:p>
        </p:txBody>
      </p:sp>
      <p:sp>
        <p:nvSpPr>
          <p:cNvPr id="6" name="Rectángulo 5"/>
          <p:cNvSpPr/>
          <p:nvPr/>
        </p:nvSpPr>
        <p:spPr>
          <a:xfrm>
            <a:off x="5105400" y="399701"/>
            <a:ext cx="3216396" cy="646331"/>
          </a:xfrm>
          <a:prstGeom prst="rect">
            <a:avLst/>
          </a:prstGeom>
        </p:spPr>
        <p:txBody>
          <a:bodyPr wrap="square">
            <a:spAutoFit/>
          </a:bodyPr>
          <a:lstStyle/>
          <a:p>
            <a:pPr algn="r"/>
            <a:r>
              <a:rPr lang="es-ES" dirty="0">
                <a:solidFill>
                  <a:schemeClr val="bg1"/>
                </a:solidFill>
              </a:rPr>
              <a:t>Uso de Variables de tipo compuestas y LOB</a:t>
            </a:r>
            <a:endParaRPr lang="es-ES_tradnl" b="1" dirty="0">
              <a:solidFill>
                <a:schemeClr val="bg1"/>
              </a:solidFill>
              <a:latin typeface="Candara"/>
              <a:cs typeface="Candara"/>
            </a:endParaRPr>
          </a:p>
        </p:txBody>
      </p:sp>
      <p:sp>
        <p:nvSpPr>
          <p:cNvPr id="2" name="Rectángulo 1"/>
          <p:cNvSpPr/>
          <p:nvPr/>
        </p:nvSpPr>
        <p:spPr>
          <a:xfrm>
            <a:off x="358588" y="1046032"/>
            <a:ext cx="4746812" cy="5241435"/>
          </a:xfrm>
          <a:prstGeom prst="rect">
            <a:avLst/>
          </a:prstGeom>
        </p:spPr>
        <p:txBody>
          <a:bodyPr wrap="square">
            <a:spAutoFit/>
          </a:bodyPr>
          <a:lstStyle/>
          <a:p>
            <a:pPr algn="just">
              <a:lnSpc>
                <a:spcPct val="115000"/>
              </a:lnSpc>
              <a:spcAft>
                <a:spcPts val="1000"/>
              </a:spcAft>
              <a:tabLst>
                <a:tab pos="819150" algn="l"/>
              </a:tabLst>
            </a:pPr>
            <a:r>
              <a:rPr lang="es-ES" b="1" dirty="0">
                <a:solidFill>
                  <a:schemeClr val="tx2">
                    <a:lumMod val="50000"/>
                  </a:schemeClr>
                </a:solidFill>
                <a:latin typeface="Calibri" charset="0"/>
                <a:ea typeface="Calibri" charset="0"/>
                <a:cs typeface="Calibri" charset="0"/>
              </a:rPr>
              <a:t>Creación de Tablas INDEX </a:t>
            </a:r>
            <a:r>
              <a:rPr lang="es-ES" b="1" dirty="0" smtClean="0">
                <a:solidFill>
                  <a:schemeClr val="tx2">
                    <a:lumMod val="50000"/>
                  </a:schemeClr>
                </a:solidFill>
                <a:latin typeface="Calibri" charset="0"/>
                <a:ea typeface="Calibri" charset="0"/>
                <a:cs typeface="Calibri" charset="0"/>
              </a:rPr>
              <a:t>BY</a:t>
            </a:r>
            <a:endParaRPr lang="es-ES_tradnl" sz="1600" b="1" dirty="0" smtClean="0">
              <a:solidFill>
                <a:schemeClr val="tx2">
                  <a:lumMod val="50000"/>
                </a:schemeClr>
              </a:solidFill>
              <a:latin typeface="Calibri" charset="0"/>
              <a:ea typeface="Calibri" charset="0"/>
              <a:cs typeface="Calibri" charset="0"/>
            </a:endParaRPr>
          </a:p>
          <a:p>
            <a:pPr algn="just">
              <a:lnSpc>
                <a:spcPct val="115000"/>
              </a:lnSpc>
              <a:spcAft>
                <a:spcPts val="1000"/>
              </a:spcAft>
              <a:tabLst>
                <a:tab pos="819150" algn="l"/>
              </a:tabLst>
            </a:pPr>
            <a:r>
              <a:rPr lang="es-ES" dirty="0" smtClean="0">
                <a:solidFill>
                  <a:schemeClr val="tx2">
                    <a:lumMod val="50000"/>
                  </a:schemeClr>
                </a:solidFill>
                <a:latin typeface="Calibri" charset="0"/>
                <a:ea typeface="Calibri" charset="0"/>
                <a:cs typeface="Calibri" charset="0"/>
              </a:rPr>
              <a:t>Son </a:t>
            </a:r>
            <a:r>
              <a:rPr lang="es-ES" dirty="0">
                <a:solidFill>
                  <a:schemeClr val="tx2">
                    <a:lumMod val="50000"/>
                  </a:schemeClr>
                </a:solidFill>
                <a:latin typeface="Calibri" charset="0"/>
                <a:ea typeface="Calibri" charset="0"/>
                <a:cs typeface="Calibri" charset="0"/>
              </a:rPr>
              <a:t>tipos de datos compuestos (colecciones) definidas por el usuario. Usan una clave primaria para proveer un acceso a las filas similar a como se leen los valores de un </a:t>
            </a:r>
            <a:r>
              <a:rPr lang="es-ES" dirty="0" smtClean="0">
                <a:solidFill>
                  <a:schemeClr val="tx2">
                    <a:lumMod val="50000"/>
                  </a:schemeClr>
                </a:solidFill>
                <a:latin typeface="Calibri" charset="0"/>
                <a:ea typeface="Calibri" charset="0"/>
                <a:cs typeface="Calibri" charset="0"/>
              </a:rPr>
              <a:t>arreglo.</a:t>
            </a:r>
            <a:endParaRPr lang="es-ES_tradnl" sz="1600" dirty="0" smtClean="0">
              <a:solidFill>
                <a:schemeClr val="tx2">
                  <a:lumMod val="50000"/>
                </a:schemeClr>
              </a:solidFill>
              <a:latin typeface="Calibri" charset="0"/>
              <a:ea typeface="Calibri" charset="0"/>
              <a:cs typeface="Calibri" charset="0"/>
            </a:endParaRPr>
          </a:p>
          <a:p>
            <a:pPr algn="just">
              <a:lnSpc>
                <a:spcPct val="115000"/>
              </a:lnSpc>
              <a:spcAft>
                <a:spcPts val="1000"/>
              </a:spcAft>
              <a:tabLst>
                <a:tab pos="819150" algn="l"/>
              </a:tabLst>
            </a:pPr>
            <a:r>
              <a:rPr lang="es-ES" dirty="0" smtClean="0">
                <a:solidFill>
                  <a:schemeClr val="tx2">
                    <a:lumMod val="50000"/>
                  </a:schemeClr>
                </a:solidFill>
                <a:latin typeface="Calibri" charset="0"/>
                <a:ea typeface="Calibri" charset="0"/>
                <a:cs typeface="Calibri" charset="0"/>
              </a:rPr>
              <a:t>Son </a:t>
            </a:r>
            <a:r>
              <a:rPr lang="es-ES" dirty="0">
                <a:solidFill>
                  <a:schemeClr val="tx2">
                    <a:lumMod val="50000"/>
                  </a:schemeClr>
                </a:solidFill>
                <a:latin typeface="Calibri" charset="0"/>
                <a:ea typeface="Calibri" charset="0"/>
                <a:cs typeface="Calibri" charset="0"/>
              </a:rPr>
              <a:t>estructuras PL/SQL que pueden tener una columna para almacenar un valor y un identificador único para esa columna de datos:</a:t>
            </a:r>
            <a:endParaRPr lang="es-ES_tradnl" sz="1600" dirty="0">
              <a:solidFill>
                <a:schemeClr val="tx2">
                  <a:lumMod val="50000"/>
                </a:schemeClr>
              </a:solidFill>
              <a:latin typeface="Calibri" charset="0"/>
              <a:ea typeface="Calibri" charset="0"/>
              <a:cs typeface="Calibri" charset="0"/>
            </a:endParaRPr>
          </a:p>
          <a:p>
            <a:pPr marL="342900" lvl="0" indent="-342900" algn="just">
              <a:buFont typeface="Arial" charset="0"/>
              <a:buChar char="•"/>
              <a:tabLst>
                <a:tab pos="819150" algn="l"/>
              </a:tabLst>
            </a:pPr>
            <a:r>
              <a:rPr lang="es-ES" dirty="0">
                <a:solidFill>
                  <a:schemeClr val="tx2">
                    <a:lumMod val="50000"/>
                  </a:schemeClr>
                </a:solidFill>
                <a:latin typeface="Calibri" charset="0"/>
                <a:ea typeface="Calibri" charset="0"/>
                <a:cs typeface="Calibri" charset="0"/>
              </a:rPr>
              <a:t>La clave primaria de tipo BINARY_INTEGER, PLS_INTEGER. También puede ser del tipo VARCHAR2 (o subtipos) que cumple la función de índice o identificador para la columna de </a:t>
            </a:r>
            <a:r>
              <a:rPr lang="es-ES" dirty="0" smtClean="0">
                <a:solidFill>
                  <a:schemeClr val="tx2">
                    <a:lumMod val="50000"/>
                  </a:schemeClr>
                </a:solidFill>
                <a:latin typeface="Calibri" charset="0"/>
                <a:ea typeface="Calibri" charset="0"/>
                <a:cs typeface="Calibri" charset="0"/>
              </a:rPr>
              <a:t>datos.</a:t>
            </a:r>
          </a:p>
          <a:p>
            <a:pPr marL="342900" lvl="0" indent="-342900" algn="just">
              <a:buFont typeface="Arial" charset="0"/>
              <a:buChar char="•"/>
              <a:tabLst>
                <a:tab pos="819150" algn="l"/>
              </a:tabLst>
            </a:pPr>
            <a:r>
              <a:rPr lang="es-ES" dirty="0" smtClean="0">
                <a:solidFill>
                  <a:schemeClr val="tx2">
                    <a:lumMod val="50000"/>
                  </a:schemeClr>
                </a:solidFill>
                <a:latin typeface="Calibri" charset="0"/>
                <a:ea typeface="Calibri" charset="0"/>
                <a:cs typeface="Calibri" charset="0"/>
              </a:rPr>
              <a:t>Una </a:t>
            </a:r>
            <a:r>
              <a:rPr lang="es-ES" dirty="0">
                <a:solidFill>
                  <a:schemeClr val="tx2">
                    <a:lumMod val="50000"/>
                  </a:schemeClr>
                </a:solidFill>
                <a:latin typeface="Calibri" charset="0"/>
                <a:ea typeface="Calibri" charset="0"/>
                <a:cs typeface="Calibri" charset="0"/>
              </a:rPr>
              <a:t>columna de datos escalares o records, la cual almacena los elementos de la tabla INDEX BY. </a:t>
            </a:r>
            <a:endParaRPr lang="es-ES_tradnl" dirty="0">
              <a:solidFill>
                <a:schemeClr val="tx2">
                  <a:lumMod val="50000"/>
                </a:schemeClr>
              </a:solidFill>
            </a:endParaRPr>
          </a:p>
        </p:txBody>
      </p:sp>
      <p:pic>
        <p:nvPicPr>
          <p:cNvPr id="5" name="image21.png"/>
          <p:cNvPicPr/>
          <p:nvPr/>
        </p:nvPicPr>
        <p:blipFill>
          <a:blip r:embed="rId2"/>
          <a:srcRect/>
          <a:stretch>
            <a:fillRect/>
          </a:stretch>
        </p:blipFill>
        <p:spPr>
          <a:xfrm>
            <a:off x="5105400" y="2390192"/>
            <a:ext cx="3850341" cy="2553114"/>
          </a:xfrm>
          <a:prstGeom prst="rect">
            <a:avLst/>
          </a:prstGeom>
          <a:ln/>
        </p:spPr>
      </p:pic>
    </p:spTree>
    <p:extLst>
      <p:ext uri="{BB962C8B-B14F-4D97-AF65-F5344CB8AC3E}">
        <p14:creationId xmlns:p14="http://schemas.microsoft.com/office/powerpoint/2010/main" val="188386748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s-ES_tradnl"/>
          </a:p>
        </p:txBody>
      </p:sp>
      <p:sp>
        <p:nvSpPr>
          <p:cNvPr id="6" name="Rectángulo 5"/>
          <p:cNvSpPr/>
          <p:nvPr/>
        </p:nvSpPr>
        <p:spPr>
          <a:xfrm>
            <a:off x="5105400" y="399701"/>
            <a:ext cx="3216396" cy="646331"/>
          </a:xfrm>
          <a:prstGeom prst="rect">
            <a:avLst/>
          </a:prstGeom>
        </p:spPr>
        <p:txBody>
          <a:bodyPr wrap="square">
            <a:spAutoFit/>
          </a:bodyPr>
          <a:lstStyle/>
          <a:p>
            <a:pPr algn="r"/>
            <a:r>
              <a:rPr lang="es-ES" dirty="0">
                <a:solidFill>
                  <a:schemeClr val="bg1"/>
                </a:solidFill>
              </a:rPr>
              <a:t>Uso de Variables de tipo compuestas y LOB</a:t>
            </a:r>
            <a:endParaRPr lang="es-ES_tradnl" b="1" dirty="0">
              <a:solidFill>
                <a:schemeClr val="bg1"/>
              </a:solidFill>
              <a:latin typeface="Candara"/>
              <a:cs typeface="Candara"/>
            </a:endParaRPr>
          </a:p>
        </p:txBody>
      </p:sp>
      <p:sp>
        <p:nvSpPr>
          <p:cNvPr id="2" name="Rectángulo 1"/>
          <p:cNvSpPr/>
          <p:nvPr/>
        </p:nvSpPr>
        <p:spPr>
          <a:xfrm>
            <a:off x="564776" y="1056562"/>
            <a:ext cx="8014447" cy="2644314"/>
          </a:xfrm>
          <a:prstGeom prst="rect">
            <a:avLst/>
          </a:prstGeom>
        </p:spPr>
        <p:txBody>
          <a:bodyPr wrap="square">
            <a:spAutoFit/>
          </a:bodyPr>
          <a:lstStyle/>
          <a:p>
            <a:pPr algn="just">
              <a:lnSpc>
                <a:spcPct val="115000"/>
              </a:lnSpc>
              <a:spcAft>
                <a:spcPts val="1000"/>
              </a:spcAft>
              <a:tabLst>
                <a:tab pos="819150" algn="l"/>
              </a:tabLst>
            </a:pPr>
            <a:r>
              <a:rPr lang="es-ES" dirty="0">
                <a:solidFill>
                  <a:schemeClr val="tx2">
                    <a:lumMod val="50000"/>
                  </a:schemeClr>
                </a:solidFill>
                <a:latin typeface="Calibri" charset="0"/>
                <a:ea typeface="Calibri" charset="0"/>
                <a:cs typeface="Calibri" charset="0"/>
              </a:rPr>
              <a:t>Al igual que el tamaño de una tabla de base de datos, el tamaño de una tabla INDEX BY no tiene restricciones, es decir, el número de filas en una tabla INDEX BY puede aumentar de forma dinámica, de modo que la tabla crece a medida que se agregan nuevas filas. Sin embargo, la clave primaria está restringido al valor máximo que un PLS_INTEGER puede contener</a:t>
            </a:r>
            <a:r>
              <a:rPr lang="es-ES" dirty="0" smtClean="0">
                <a:solidFill>
                  <a:schemeClr val="tx2">
                    <a:lumMod val="50000"/>
                  </a:schemeClr>
                </a:solidFill>
                <a:latin typeface="Calibri" charset="0"/>
                <a:ea typeface="Calibri" charset="0"/>
                <a:cs typeface="Calibri" charset="0"/>
              </a:rPr>
              <a:t>.</a:t>
            </a:r>
            <a:endParaRPr lang="es-ES_tradnl" dirty="0">
              <a:solidFill>
                <a:schemeClr val="tx2">
                  <a:lumMod val="50000"/>
                </a:schemeClr>
              </a:solidFill>
              <a:latin typeface="Calibri" charset="0"/>
              <a:ea typeface="Calibri" charset="0"/>
              <a:cs typeface="Calibri" charset="0"/>
            </a:endParaRPr>
          </a:p>
          <a:p>
            <a:pPr algn="just"/>
            <a:r>
              <a:rPr lang="es-ES" dirty="0">
                <a:solidFill>
                  <a:schemeClr val="tx2">
                    <a:lumMod val="50000"/>
                  </a:schemeClr>
                </a:solidFill>
                <a:latin typeface="Calibri" charset="0"/>
                <a:ea typeface="Calibri" charset="0"/>
                <a:cs typeface="Calibri" charset="0"/>
              </a:rPr>
              <a:t>Los elementos que se encuentran en la tabla no guardan ningún orden en particular, no se almacenen de manera contigua en memoria. No son pobladas automáticamente cuando se declaran. Esto se debe programar en el bloque PL/SQL. </a:t>
            </a:r>
            <a:endParaRPr lang="es-ES_tradnl" dirty="0">
              <a:solidFill>
                <a:schemeClr val="tx2">
                  <a:lumMod val="50000"/>
                </a:schemeClr>
              </a:solidFill>
            </a:endParaRPr>
          </a:p>
        </p:txBody>
      </p:sp>
      <p:sp>
        <p:nvSpPr>
          <p:cNvPr id="4" name="Rectangle 2"/>
          <p:cNvSpPr>
            <a:spLocks noChangeArrowheads="1"/>
          </p:cNvSpPr>
          <p:nvPr/>
        </p:nvSpPr>
        <p:spPr bwMode="auto">
          <a:xfrm>
            <a:off x="2272551" y="3770976"/>
            <a:ext cx="19125685"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endParaRPr lang="es-ES_tradnl"/>
          </a:p>
        </p:txBody>
      </p:sp>
      <p:graphicFrame>
        <p:nvGraphicFramePr>
          <p:cNvPr id="5" name="Objeto 4"/>
          <p:cNvGraphicFramePr>
            <a:graphicFrameLocks noChangeAspect="1"/>
          </p:cNvGraphicFramePr>
          <p:nvPr>
            <p:extLst>
              <p:ext uri="{D42A27DB-BD31-4B8C-83A1-F6EECF244321}">
                <p14:modId xmlns:p14="http://schemas.microsoft.com/office/powerpoint/2010/main" val="1077725213"/>
              </p:ext>
            </p:extLst>
          </p:nvPr>
        </p:nvGraphicFramePr>
        <p:xfrm>
          <a:off x="2561662" y="3700876"/>
          <a:ext cx="4020673" cy="2537638"/>
        </p:xfrm>
        <a:graphic>
          <a:graphicData uri="http://schemas.openxmlformats.org/presentationml/2006/ole">
            <mc:AlternateContent xmlns:mc="http://schemas.openxmlformats.org/markup-compatibility/2006">
              <mc:Choice xmlns:v="urn:schemas-microsoft-com:vml" Requires="v">
                <p:oleObj spid="_x0000_s33796" r:id="rId3" imgW="6058211" imgH="3854648" progId="PBrush">
                  <p:embed/>
                </p:oleObj>
              </mc:Choice>
              <mc:Fallback>
                <p:oleObj r:id="rId3" imgW="6058211" imgH="3854648" progId="PBrush">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61662" y="3700876"/>
                        <a:ext cx="4020673" cy="2537638"/>
                      </a:xfrm>
                      <a:prstGeom prst="rect">
                        <a:avLst/>
                      </a:prstGeom>
                      <a:noFill/>
                    </p:spPr>
                  </p:pic>
                </p:oleObj>
              </mc:Fallback>
            </mc:AlternateContent>
          </a:graphicData>
        </a:graphic>
      </p:graphicFrame>
    </p:spTree>
    <p:extLst>
      <p:ext uri="{BB962C8B-B14F-4D97-AF65-F5344CB8AC3E}">
        <p14:creationId xmlns:p14="http://schemas.microsoft.com/office/powerpoint/2010/main" val="147520550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s-ES_tradnl"/>
          </a:p>
        </p:txBody>
      </p:sp>
      <p:sp>
        <p:nvSpPr>
          <p:cNvPr id="6" name="Rectángulo 5"/>
          <p:cNvSpPr/>
          <p:nvPr/>
        </p:nvSpPr>
        <p:spPr>
          <a:xfrm>
            <a:off x="5105400" y="399701"/>
            <a:ext cx="3216396" cy="646331"/>
          </a:xfrm>
          <a:prstGeom prst="rect">
            <a:avLst/>
          </a:prstGeom>
        </p:spPr>
        <p:txBody>
          <a:bodyPr wrap="square">
            <a:spAutoFit/>
          </a:bodyPr>
          <a:lstStyle/>
          <a:p>
            <a:pPr algn="r"/>
            <a:r>
              <a:rPr lang="es-ES" dirty="0">
                <a:solidFill>
                  <a:schemeClr val="bg1"/>
                </a:solidFill>
              </a:rPr>
              <a:t>Uso de Variables de tipo compuestas y LOB</a:t>
            </a:r>
            <a:endParaRPr lang="es-ES_tradnl" b="1" dirty="0">
              <a:solidFill>
                <a:schemeClr val="bg1"/>
              </a:solidFill>
              <a:latin typeface="Candara"/>
              <a:cs typeface="Candara"/>
            </a:endParaRPr>
          </a:p>
        </p:txBody>
      </p:sp>
      <p:sp>
        <p:nvSpPr>
          <p:cNvPr id="2" name="Rectángulo 1"/>
          <p:cNvSpPr/>
          <p:nvPr/>
        </p:nvSpPr>
        <p:spPr>
          <a:xfrm>
            <a:off x="533399" y="1046032"/>
            <a:ext cx="8166847" cy="1304460"/>
          </a:xfrm>
          <a:prstGeom prst="rect">
            <a:avLst/>
          </a:prstGeom>
        </p:spPr>
        <p:txBody>
          <a:bodyPr wrap="square">
            <a:spAutoFit/>
          </a:bodyPr>
          <a:lstStyle/>
          <a:p>
            <a:pPr algn="just">
              <a:lnSpc>
                <a:spcPct val="115000"/>
              </a:lnSpc>
              <a:spcAft>
                <a:spcPts val="1000"/>
              </a:spcAft>
              <a:tabLst>
                <a:tab pos="819150" algn="l"/>
              </a:tabLst>
            </a:pPr>
            <a:r>
              <a:rPr lang="es-ES" dirty="0">
                <a:solidFill>
                  <a:schemeClr val="tx2">
                    <a:lumMod val="50000"/>
                  </a:schemeClr>
                </a:solidFill>
                <a:latin typeface="Calibri" charset="0"/>
                <a:ea typeface="Calibri" charset="0"/>
                <a:cs typeface="Calibri" charset="0"/>
              </a:rPr>
              <a:t>Para poder trabajar con una tabla INDEX BY se deben efectuar dos pasos:</a:t>
            </a:r>
            <a:endParaRPr lang="es-ES_tradnl" dirty="0">
              <a:solidFill>
                <a:schemeClr val="tx2">
                  <a:lumMod val="50000"/>
                </a:schemeClr>
              </a:solidFill>
              <a:latin typeface="Calibri" charset="0"/>
              <a:ea typeface="Calibri" charset="0"/>
              <a:cs typeface="Calibri" charset="0"/>
            </a:endParaRPr>
          </a:p>
          <a:p>
            <a:pPr marL="342900" lvl="0" indent="-342900" algn="just">
              <a:lnSpc>
                <a:spcPct val="115000"/>
              </a:lnSpc>
              <a:spcAft>
                <a:spcPts val="1000"/>
              </a:spcAft>
              <a:buFont typeface="+mj-lt"/>
              <a:buAutoNum type="arabicParenR"/>
              <a:tabLst>
                <a:tab pos="819150" algn="l"/>
              </a:tabLst>
            </a:pPr>
            <a:r>
              <a:rPr lang="es-ES" dirty="0">
                <a:solidFill>
                  <a:schemeClr val="tx2">
                    <a:lumMod val="50000"/>
                  </a:schemeClr>
                </a:solidFill>
                <a:latin typeface="Calibri" charset="0"/>
                <a:ea typeface="Calibri" charset="0"/>
                <a:cs typeface="Calibri" charset="0"/>
              </a:rPr>
              <a:t>Declarar un tipo de dato TABLE. </a:t>
            </a:r>
            <a:endParaRPr lang="es-ES_tradnl" dirty="0" smtClean="0">
              <a:solidFill>
                <a:schemeClr val="tx2">
                  <a:lumMod val="50000"/>
                </a:schemeClr>
              </a:solidFill>
              <a:latin typeface="Calibri" charset="0"/>
              <a:ea typeface="Calibri" charset="0"/>
              <a:cs typeface="Calibri" charset="0"/>
            </a:endParaRPr>
          </a:p>
          <a:p>
            <a:pPr marL="342900" lvl="0" indent="-342900" algn="just">
              <a:lnSpc>
                <a:spcPct val="115000"/>
              </a:lnSpc>
              <a:spcAft>
                <a:spcPts val="1000"/>
              </a:spcAft>
              <a:buFont typeface="+mj-lt"/>
              <a:buAutoNum type="arabicParenR"/>
              <a:tabLst>
                <a:tab pos="819150" algn="l"/>
              </a:tabLst>
            </a:pPr>
            <a:r>
              <a:rPr lang="es-ES" dirty="0" smtClean="0">
                <a:solidFill>
                  <a:schemeClr val="tx2">
                    <a:lumMod val="50000"/>
                  </a:schemeClr>
                </a:solidFill>
                <a:latin typeface="Calibri" charset="0"/>
                <a:ea typeface="Calibri" charset="0"/>
                <a:cs typeface="Calibri" charset="0"/>
              </a:rPr>
              <a:t>Declarar </a:t>
            </a:r>
            <a:r>
              <a:rPr lang="es-ES" dirty="0">
                <a:solidFill>
                  <a:schemeClr val="tx2">
                    <a:lumMod val="50000"/>
                  </a:schemeClr>
                </a:solidFill>
                <a:latin typeface="Calibri" charset="0"/>
                <a:ea typeface="Calibri" charset="0"/>
                <a:cs typeface="Calibri" charset="0"/>
              </a:rPr>
              <a:t>una variable de ese tipo de dato.</a:t>
            </a:r>
            <a:r>
              <a:rPr lang="es-ES_tradnl" dirty="0">
                <a:solidFill>
                  <a:schemeClr val="tx2">
                    <a:lumMod val="50000"/>
                  </a:schemeClr>
                </a:solidFill>
              </a:rPr>
              <a:t> </a:t>
            </a:r>
          </a:p>
        </p:txBody>
      </p:sp>
      <p:sp>
        <p:nvSpPr>
          <p:cNvPr id="4" name="Rectangle 2"/>
          <p:cNvSpPr>
            <a:spLocks noChangeArrowheads="1"/>
          </p:cNvSpPr>
          <p:nvPr/>
        </p:nvSpPr>
        <p:spPr bwMode="auto">
          <a:xfrm>
            <a:off x="1275537" y="2859207"/>
            <a:ext cx="3865958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endParaRPr lang="es-ES_tradnl"/>
          </a:p>
        </p:txBody>
      </p:sp>
      <p:graphicFrame>
        <p:nvGraphicFramePr>
          <p:cNvPr id="5" name="Objeto 4"/>
          <p:cNvGraphicFramePr>
            <a:graphicFrameLocks noChangeAspect="1"/>
          </p:cNvGraphicFramePr>
          <p:nvPr>
            <p:extLst>
              <p:ext uri="{D42A27DB-BD31-4B8C-83A1-F6EECF244321}">
                <p14:modId xmlns:p14="http://schemas.microsoft.com/office/powerpoint/2010/main" val="1993449270"/>
              </p:ext>
            </p:extLst>
          </p:nvPr>
        </p:nvGraphicFramePr>
        <p:xfrm>
          <a:off x="1275537" y="2996823"/>
          <a:ext cx="6550652" cy="2040367"/>
        </p:xfrm>
        <a:graphic>
          <a:graphicData uri="http://schemas.openxmlformats.org/presentationml/2006/ole">
            <mc:AlternateContent xmlns:mc="http://schemas.openxmlformats.org/markup-compatibility/2006">
              <mc:Choice xmlns:v="urn:schemas-microsoft-com:vml" Requires="v">
                <p:oleObj spid="_x0000_s32772" r:id="rId3" imgW="6274122" imgH="1930159" progId="PBrush">
                  <p:embed/>
                </p:oleObj>
              </mc:Choice>
              <mc:Fallback>
                <p:oleObj r:id="rId3" imgW="6274122" imgH="1930159" progId="PBrush">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5537" y="2996823"/>
                        <a:ext cx="6550652" cy="2040367"/>
                      </a:xfrm>
                      <a:prstGeom prst="rect">
                        <a:avLst/>
                      </a:prstGeom>
                      <a:noFill/>
                    </p:spPr>
                  </p:pic>
                </p:oleObj>
              </mc:Fallback>
            </mc:AlternateContent>
          </a:graphicData>
        </a:graphic>
      </p:graphicFrame>
    </p:spTree>
    <p:extLst>
      <p:ext uri="{BB962C8B-B14F-4D97-AF65-F5344CB8AC3E}">
        <p14:creationId xmlns:p14="http://schemas.microsoft.com/office/powerpoint/2010/main" val="130046940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s-ES_tradnl"/>
          </a:p>
        </p:txBody>
      </p:sp>
      <p:sp>
        <p:nvSpPr>
          <p:cNvPr id="6" name="Rectángulo 5"/>
          <p:cNvSpPr/>
          <p:nvPr/>
        </p:nvSpPr>
        <p:spPr>
          <a:xfrm>
            <a:off x="5105400" y="399701"/>
            <a:ext cx="3216396" cy="646331"/>
          </a:xfrm>
          <a:prstGeom prst="rect">
            <a:avLst/>
          </a:prstGeom>
        </p:spPr>
        <p:txBody>
          <a:bodyPr wrap="square">
            <a:spAutoFit/>
          </a:bodyPr>
          <a:lstStyle/>
          <a:p>
            <a:pPr algn="r"/>
            <a:r>
              <a:rPr lang="es-ES" dirty="0">
                <a:solidFill>
                  <a:schemeClr val="bg1"/>
                </a:solidFill>
              </a:rPr>
              <a:t>Uso de Variables de tipo compuestas y LOB</a:t>
            </a:r>
            <a:endParaRPr lang="es-ES_tradnl" b="1" dirty="0">
              <a:solidFill>
                <a:schemeClr val="bg1"/>
              </a:solidFill>
              <a:latin typeface="Candara"/>
              <a:cs typeface="Candara"/>
            </a:endParaRPr>
          </a:p>
        </p:txBody>
      </p:sp>
      <p:sp>
        <p:nvSpPr>
          <p:cNvPr id="4" name="Rectangle 2"/>
          <p:cNvSpPr>
            <a:spLocks noChangeArrowheads="1"/>
          </p:cNvSpPr>
          <p:nvPr/>
        </p:nvSpPr>
        <p:spPr bwMode="auto">
          <a:xfrm>
            <a:off x="1275537" y="2859207"/>
            <a:ext cx="3865958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endParaRPr lang="es-ES_tradnl"/>
          </a:p>
        </p:txBody>
      </p:sp>
      <p:sp>
        <p:nvSpPr>
          <p:cNvPr id="7" name="Rectángulo 6"/>
          <p:cNvSpPr/>
          <p:nvPr/>
        </p:nvSpPr>
        <p:spPr>
          <a:xfrm>
            <a:off x="672353" y="1046032"/>
            <a:ext cx="8054788" cy="5089598"/>
          </a:xfrm>
          <a:prstGeom prst="rect">
            <a:avLst/>
          </a:prstGeom>
        </p:spPr>
        <p:txBody>
          <a:bodyPr wrap="square">
            <a:spAutoFit/>
          </a:bodyPr>
          <a:lstStyle/>
          <a:p>
            <a:pPr algn="just">
              <a:lnSpc>
                <a:spcPct val="115000"/>
              </a:lnSpc>
              <a:spcAft>
                <a:spcPts val="1000"/>
              </a:spcAft>
              <a:tabLst>
                <a:tab pos="819150" algn="l"/>
              </a:tabLst>
            </a:pPr>
            <a:r>
              <a:rPr lang="es-ES" b="1" dirty="0">
                <a:solidFill>
                  <a:schemeClr val="tx2">
                    <a:lumMod val="75000"/>
                  </a:schemeClr>
                </a:solidFill>
                <a:latin typeface="Calibri" charset="0"/>
                <a:ea typeface="Calibri" charset="0"/>
                <a:cs typeface="Calibri" charset="0"/>
              </a:rPr>
              <a:t>Sintaxis para declarar un </a:t>
            </a:r>
            <a:r>
              <a:rPr lang="es-ES" b="1" dirty="0" smtClean="0">
                <a:solidFill>
                  <a:schemeClr val="tx2">
                    <a:lumMod val="75000"/>
                  </a:schemeClr>
                </a:solidFill>
                <a:latin typeface="Calibri" charset="0"/>
                <a:ea typeface="Calibri" charset="0"/>
                <a:cs typeface="Calibri" charset="0"/>
              </a:rPr>
              <a:t>tipo </a:t>
            </a:r>
            <a:r>
              <a:rPr lang="es-ES" b="1" dirty="0">
                <a:solidFill>
                  <a:schemeClr val="tx2">
                    <a:lumMod val="75000"/>
                  </a:schemeClr>
                </a:solidFill>
                <a:latin typeface="Calibri" charset="0"/>
                <a:ea typeface="Calibri" charset="0"/>
                <a:cs typeface="Calibri" charset="0"/>
              </a:rPr>
              <a:t>de dato </a:t>
            </a:r>
            <a:r>
              <a:rPr lang="es-ES" b="1" dirty="0" smtClean="0">
                <a:solidFill>
                  <a:schemeClr val="tx2">
                    <a:lumMod val="75000"/>
                  </a:schemeClr>
                </a:solidFill>
                <a:latin typeface="Calibri" charset="0"/>
                <a:ea typeface="Calibri" charset="0"/>
                <a:cs typeface="Calibri" charset="0"/>
              </a:rPr>
              <a:t>TABLE</a:t>
            </a:r>
            <a:endParaRPr lang="es-ES_tradnl" b="1" dirty="0">
              <a:solidFill>
                <a:schemeClr val="tx2">
                  <a:lumMod val="75000"/>
                </a:schemeClr>
              </a:solidFill>
              <a:latin typeface="Calibri" charset="0"/>
              <a:ea typeface="Calibri" charset="0"/>
              <a:cs typeface="Calibri" charset="0"/>
            </a:endParaRPr>
          </a:p>
          <a:p>
            <a:pPr marL="285750" indent="-285750" algn="just">
              <a:lnSpc>
                <a:spcPct val="115000"/>
              </a:lnSpc>
              <a:spcAft>
                <a:spcPts val="1000"/>
              </a:spcAft>
              <a:buFont typeface="Arial" charset="0"/>
              <a:buChar char="•"/>
              <a:tabLst>
                <a:tab pos="819150" algn="l"/>
              </a:tabLst>
            </a:pPr>
            <a:r>
              <a:rPr lang="es-ES" b="1" dirty="0" err="1" smtClean="0">
                <a:solidFill>
                  <a:schemeClr val="tx2">
                    <a:lumMod val="75000"/>
                  </a:schemeClr>
                </a:solidFill>
                <a:latin typeface="Calibri" charset="0"/>
                <a:ea typeface="Calibri" charset="0"/>
                <a:cs typeface="Calibri" charset="0"/>
              </a:rPr>
              <a:t>nombre_tipo</a:t>
            </a:r>
            <a:r>
              <a:rPr lang="es-ES" b="1" dirty="0">
                <a:solidFill>
                  <a:schemeClr val="tx2">
                    <a:lumMod val="75000"/>
                  </a:schemeClr>
                </a:solidFill>
                <a:latin typeface="Calibri" charset="0"/>
                <a:ea typeface="Calibri" charset="0"/>
                <a:cs typeface="Calibri" charset="0"/>
              </a:rPr>
              <a:t>: </a:t>
            </a:r>
            <a:r>
              <a:rPr lang="es-ES" dirty="0">
                <a:solidFill>
                  <a:schemeClr val="tx2">
                    <a:lumMod val="50000"/>
                  </a:schemeClr>
                </a:solidFill>
                <a:latin typeface="Calibri" charset="0"/>
                <a:ea typeface="Calibri" charset="0"/>
                <a:cs typeface="Calibri" charset="0"/>
              </a:rPr>
              <a:t>es el nombre del tipo es el nombre del tipo TABLE.</a:t>
            </a:r>
            <a:endParaRPr lang="es-ES_tradnl" dirty="0">
              <a:solidFill>
                <a:schemeClr val="tx2">
                  <a:lumMod val="50000"/>
                </a:schemeClr>
              </a:solidFill>
              <a:latin typeface="Calibri" charset="0"/>
              <a:ea typeface="Calibri" charset="0"/>
              <a:cs typeface="Calibri" charset="0"/>
            </a:endParaRPr>
          </a:p>
          <a:p>
            <a:pPr marL="285750" indent="-285750" algn="just">
              <a:lnSpc>
                <a:spcPct val="115000"/>
              </a:lnSpc>
              <a:spcAft>
                <a:spcPts val="1000"/>
              </a:spcAft>
              <a:buFont typeface="Arial" charset="0"/>
              <a:buChar char="•"/>
              <a:tabLst>
                <a:tab pos="819150" algn="l"/>
              </a:tabLst>
            </a:pPr>
            <a:r>
              <a:rPr lang="es-ES" b="1" dirty="0" err="1" smtClean="0">
                <a:solidFill>
                  <a:schemeClr val="tx2">
                    <a:lumMod val="75000"/>
                  </a:schemeClr>
                </a:solidFill>
                <a:latin typeface="Calibri" charset="0"/>
                <a:ea typeface="Calibri" charset="0"/>
                <a:cs typeface="Calibri" charset="0"/>
              </a:rPr>
              <a:t>tipo_columna</a:t>
            </a:r>
            <a:r>
              <a:rPr lang="es-ES" b="1" dirty="0">
                <a:solidFill>
                  <a:schemeClr val="tx2">
                    <a:lumMod val="75000"/>
                  </a:schemeClr>
                </a:solidFill>
                <a:latin typeface="Calibri" charset="0"/>
                <a:ea typeface="Calibri" charset="0"/>
                <a:cs typeface="Calibri" charset="0"/>
              </a:rPr>
              <a:t>: </a:t>
            </a:r>
            <a:r>
              <a:rPr lang="es-ES" dirty="0">
                <a:solidFill>
                  <a:schemeClr val="tx2">
                    <a:lumMod val="50000"/>
                  </a:schemeClr>
                </a:solidFill>
                <a:latin typeface="Calibri" charset="0"/>
                <a:ea typeface="Calibri" charset="0"/>
                <a:cs typeface="Calibri" charset="0"/>
              </a:rPr>
              <a:t>tipo de dato escalar o compuesto como VARCHAR2, DATE, NUMBER o %TYPE (se puede usar el atributo %TYPE para proporcionar el tipo de dato columna).</a:t>
            </a:r>
            <a:endParaRPr lang="es-ES_tradnl" dirty="0">
              <a:solidFill>
                <a:schemeClr val="tx2">
                  <a:lumMod val="50000"/>
                </a:schemeClr>
              </a:solidFill>
              <a:latin typeface="Calibri" charset="0"/>
              <a:ea typeface="Calibri" charset="0"/>
              <a:cs typeface="Calibri" charset="0"/>
            </a:endParaRPr>
          </a:p>
          <a:p>
            <a:pPr algn="just">
              <a:lnSpc>
                <a:spcPct val="115000"/>
              </a:lnSpc>
              <a:spcAft>
                <a:spcPts val="1000"/>
              </a:spcAft>
            </a:pPr>
            <a:r>
              <a:rPr lang="es-ES" dirty="0">
                <a:solidFill>
                  <a:schemeClr val="tx2">
                    <a:lumMod val="50000"/>
                  </a:schemeClr>
                </a:solidFill>
                <a:latin typeface="Calibri" charset="0"/>
                <a:ea typeface="Calibri" charset="0"/>
                <a:cs typeface="Calibri" charset="0"/>
              </a:rPr>
              <a:t> </a:t>
            </a:r>
            <a:endParaRPr lang="es-ES_tradnl" dirty="0">
              <a:solidFill>
                <a:schemeClr val="tx2">
                  <a:lumMod val="50000"/>
                </a:schemeClr>
              </a:solidFill>
              <a:latin typeface="Calibri" charset="0"/>
              <a:ea typeface="Calibri" charset="0"/>
              <a:cs typeface="Calibri" charset="0"/>
            </a:endParaRPr>
          </a:p>
          <a:p>
            <a:pPr algn="just">
              <a:lnSpc>
                <a:spcPct val="115000"/>
              </a:lnSpc>
              <a:spcAft>
                <a:spcPts val="1000"/>
              </a:spcAft>
              <a:tabLst>
                <a:tab pos="819150" algn="l"/>
              </a:tabLst>
            </a:pPr>
            <a:r>
              <a:rPr lang="es-ES" b="1" dirty="0">
                <a:solidFill>
                  <a:schemeClr val="tx2">
                    <a:lumMod val="75000"/>
                  </a:schemeClr>
                </a:solidFill>
                <a:latin typeface="Calibri" charset="0"/>
                <a:ea typeface="Calibri" charset="0"/>
                <a:cs typeface="Calibri" charset="0"/>
              </a:rPr>
              <a:t>Sintaxis para declarar una variable del tipo TABLE </a:t>
            </a:r>
            <a:r>
              <a:rPr lang="es-ES" b="1" dirty="0" smtClean="0">
                <a:solidFill>
                  <a:schemeClr val="tx2">
                    <a:lumMod val="75000"/>
                  </a:schemeClr>
                </a:solidFill>
                <a:latin typeface="Calibri" charset="0"/>
                <a:ea typeface="Calibri" charset="0"/>
                <a:cs typeface="Calibri" charset="0"/>
              </a:rPr>
              <a:t>definido</a:t>
            </a:r>
            <a:endParaRPr lang="es-ES_tradnl" b="1" dirty="0">
              <a:solidFill>
                <a:schemeClr val="tx2">
                  <a:lumMod val="75000"/>
                </a:schemeClr>
              </a:solidFill>
              <a:latin typeface="Calibri" charset="0"/>
              <a:ea typeface="Calibri" charset="0"/>
              <a:cs typeface="Calibri" charset="0"/>
            </a:endParaRPr>
          </a:p>
          <a:p>
            <a:pPr algn="just">
              <a:lnSpc>
                <a:spcPct val="115000"/>
              </a:lnSpc>
              <a:spcAft>
                <a:spcPts val="1000"/>
              </a:spcAft>
              <a:tabLst>
                <a:tab pos="819150" algn="l"/>
              </a:tabLst>
            </a:pPr>
            <a:r>
              <a:rPr lang="es-ES" dirty="0">
                <a:solidFill>
                  <a:schemeClr val="tx2">
                    <a:lumMod val="50000"/>
                  </a:schemeClr>
                </a:solidFill>
                <a:latin typeface="Calibri" charset="0"/>
                <a:ea typeface="Calibri" charset="0"/>
                <a:cs typeface="Calibri" charset="0"/>
              </a:rPr>
              <a:t>Estos no son tipos de datos predefinidos (para registros PL/SQL), como son para las variables escalares. Por eso se debe crear primero el tipo registro </a:t>
            </a:r>
            <a:r>
              <a:rPr lang="es-ES" dirty="0" smtClean="0">
                <a:solidFill>
                  <a:schemeClr val="tx2">
                    <a:lumMod val="50000"/>
                  </a:schemeClr>
                </a:solidFill>
                <a:latin typeface="Calibri" charset="0"/>
                <a:ea typeface="Calibri" charset="0"/>
                <a:cs typeface="Calibri" charset="0"/>
              </a:rPr>
              <a:t>y</a:t>
            </a:r>
            <a:r>
              <a:rPr lang="es-ES_tradnl" dirty="0" smtClean="0">
                <a:solidFill>
                  <a:schemeClr val="tx2">
                    <a:lumMod val="50000"/>
                  </a:schemeClr>
                </a:solidFill>
                <a:latin typeface="Calibri" charset="0"/>
                <a:ea typeface="Calibri" charset="0"/>
                <a:cs typeface="Calibri" charset="0"/>
              </a:rPr>
              <a:t> </a:t>
            </a:r>
            <a:r>
              <a:rPr lang="es-ES" dirty="0" smtClean="0">
                <a:solidFill>
                  <a:schemeClr val="tx2">
                    <a:lumMod val="50000"/>
                  </a:schemeClr>
                </a:solidFill>
                <a:latin typeface="Calibri" charset="0"/>
                <a:ea typeface="Calibri" charset="0"/>
                <a:cs typeface="Calibri" charset="0"/>
              </a:rPr>
              <a:t>entonces </a:t>
            </a:r>
            <a:r>
              <a:rPr lang="es-ES" dirty="0">
                <a:solidFill>
                  <a:schemeClr val="tx2">
                    <a:lumMod val="50000"/>
                  </a:schemeClr>
                </a:solidFill>
                <a:latin typeface="Calibri" charset="0"/>
                <a:ea typeface="Calibri" charset="0"/>
                <a:cs typeface="Calibri" charset="0"/>
              </a:rPr>
              <a:t>declarar un identificador usando el tipo.</a:t>
            </a:r>
            <a:endParaRPr lang="es-ES_tradnl" dirty="0">
              <a:solidFill>
                <a:schemeClr val="tx2">
                  <a:lumMod val="50000"/>
                </a:schemeClr>
              </a:solidFill>
              <a:latin typeface="Calibri" charset="0"/>
              <a:ea typeface="Calibri" charset="0"/>
              <a:cs typeface="Calibri" charset="0"/>
            </a:endParaRPr>
          </a:p>
          <a:p>
            <a:pPr marL="285750" indent="-285750" algn="just">
              <a:lnSpc>
                <a:spcPct val="115000"/>
              </a:lnSpc>
              <a:spcAft>
                <a:spcPts val="1000"/>
              </a:spcAft>
              <a:buFont typeface="Arial" charset="0"/>
              <a:buChar char="•"/>
              <a:tabLst>
                <a:tab pos="819150" algn="l"/>
              </a:tabLst>
            </a:pPr>
            <a:r>
              <a:rPr lang="es-ES" b="1" dirty="0" smtClean="0">
                <a:solidFill>
                  <a:schemeClr val="tx2">
                    <a:lumMod val="75000"/>
                  </a:schemeClr>
                </a:solidFill>
                <a:latin typeface="Calibri" charset="0"/>
                <a:ea typeface="Calibri" charset="0"/>
                <a:cs typeface="Calibri" charset="0"/>
              </a:rPr>
              <a:t>identificador</a:t>
            </a:r>
            <a:r>
              <a:rPr lang="es-ES" b="1" dirty="0">
                <a:solidFill>
                  <a:schemeClr val="tx2">
                    <a:lumMod val="75000"/>
                  </a:schemeClr>
                </a:solidFill>
                <a:latin typeface="Calibri" charset="0"/>
                <a:ea typeface="Calibri" charset="0"/>
                <a:cs typeface="Calibri" charset="0"/>
              </a:rPr>
              <a:t>: </a:t>
            </a:r>
            <a:r>
              <a:rPr lang="es-ES" dirty="0">
                <a:solidFill>
                  <a:schemeClr val="tx2">
                    <a:lumMod val="50000"/>
                  </a:schemeClr>
                </a:solidFill>
                <a:latin typeface="Calibri" charset="0"/>
                <a:ea typeface="Calibri" charset="0"/>
                <a:cs typeface="Calibri" charset="0"/>
              </a:rPr>
              <a:t>es el nombre de la variable a la que se asociará el tipo Tabla PL/SQL.</a:t>
            </a:r>
            <a:endParaRPr lang="es-ES_tradnl" dirty="0">
              <a:solidFill>
                <a:schemeClr val="tx2">
                  <a:lumMod val="50000"/>
                </a:schemeClr>
              </a:solidFill>
              <a:latin typeface="Calibri" charset="0"/>
              <a:ea typeface="Calibri" charset="0"/>
              <a:cs typeface="Calibri" charset="0"/>
            </a:endParaRPr>
          </a:p>
          <a:p>
            <a:pPr marL="285750" indent="-285750" algn="just">
              <a:buFont typeface="Arial" charset="0"/>
              <a:buChar char="•"/>
            </a:pPr>
            <a:r>
              <a:rPr lang="es-ES" b="1" dirty="0" err="1" smtClean="0">
                <a:solidFill>
                  <a:schemeClr val="tx2">
                    <a:lumMod val="75000"/>
                  </a:schemeClr>
                </a:solidFill>
                <a:latin typeface="Calibri" charset="0"/>
                <a:ea typeface="Calibri" charset="0"/>
                <a:cs typeface="Calibri" charset="0"/>
              </a:rPr>
              <a:t>nombre_tipo</a:t>
            </a:r>
            <a:r>
              <a:rPr lang="es-ES" b="1" dirty="0">
                <a:solidFill>
                  <a:schemeClr val="tx2">
                    <a:lumMod val="75000"/>
                  </a:schemeClr>
                </a:solidFill>
                <a:latin typeface="Calibri" charset="0"/>
                <a:ea typeface="Calibri" charset="0"/>
                <a:cs typeface="Calibri" charset="0"/>
              </a:rPr>
              <a:t>: </a:t>
            </a:r>
            <a:r>
              <a:rPr lang="es-ES" dirty="0">
                <a:solidFill>
                  <a:schemeClr val="tx2">
                    <a:lumMod val="50000"/>
                  </a:schemeClr>
                </a:solidFill>
                <a:latin typeface="Calibri" charset="0"/>
                <a:ea typeface="Calibri" charset="0"/>
                <a:cs typeface="Calibri" charset="0"/>
              </a:rPr>
              <a:t>es el tipo tabla PL/SQL (TABLE) definido anteriormente </a:t>
            </a:r>
            <a:endParaRPr lang="es-ES_tradnl" dirty="0">
              <a:solidFill>
                <a:schemeClr val="tx2">
                  <a:lumMod val="50000"/>
                </a:schemeClr>
              </a:solidFill>
            </a:endParaRPr>
          </a:p>
        </p:txBody>
      </p:sp>
    </p:spTree>
    <p:extLst>
      <p:ext uri="{BB962C8B-B14F-4D97-AF65-F5344CB8AC3E}">
        <p14:creationId xmlns:p14="http://schemas.microsoft.com/office/powerpoint/2010/main" val="161363940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s-ES_tradnl"/>
          </a:p>
        </p:txBody>
      </p:sp>
      <p:sp>
        <p:nvSpPr>
          <p:cNvPr id="6" name="Rectángulo 5"/>
          <p:cNvSpPr/>
          <p:nvPr/>
        </p:nvSpPr>
        <p:spPr>
          <a:xfrm>
            <a:off x="5105400" y="399701"/>
            <a:ext cx="3216396" cy="646331"/>
          </a:xfrm>
          <a:prstGeom prst="rect">
            <a:avLst/>
          </a:prstGeom>
        </p:spPr>
        <p:txBody>
          <a:bodyPr wrap="square">
            <a:spAutoFit/>
          </a:bodyPr>
          <a:lstStyle/>
          <a:p>
            <a:pPr algn="r"/>
            <a:r>
              <a:rPr lang="es-ES" dirty="0">
                <a:solidFill>
                  <a:schemeClr val="bg1"/>
                </a:solidFill>
              </a:rPr>
              <a:t>Uso de Variables de tipo compuestas y LOB</a:t>
            </a:r>
            <a:endParaRPr lang="es-ES_tradnl" b="1" dirty="0">
              <a:solidFill>
                <a:schemeClr val="bg1"/>
              </a:solidFill>
              <a:latin typeface="Candara"/>
              <a:cs typeface="Candara"/>
            </a:endParaRPr>
          </a:p>
        </p:txBody>
      </p:sp>
      <p:sp>
        <p:nvSpPr>
          <p:cNvPr id="4" name="Rectangle 2"/>
          <p:cNvSpPr>
            <a:spLocks noChangeArrowheads="1"/>
          </p:cNvSpPr>
          <p:nvPr/>
        </p:nvSpPr>
        <p:spPr bwMode="auto">
          <a:xfrm>
            <a:off x="1275537" y="2859207"/>
            <a:ext cx="3865958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endParaRPr lang="es-ES_tradnl"/>
          </a:p>
        </p:txBody>
      </p:sp>
      <p:sp>
        <p:nvSpPr>
          <p:cNvPr id="7" name="Rectángulo 6"/>
          <p:cNvSpPr/>
          <p:nvPr/>
        </p:nvSpPr>
        <p:spPr>
          <a:xfrm>
            <a:off x="443753" y="1511932"/>
            <a:ext cx="3872753" cy="4323748"/>
          </a:xfrm>
          <a:prstGeom prst="rect">
            <a:avLst/>
          </a:prstGeom>
        </p:spPr>
        <p:txBody>
          <a:bodyPr wrap="square">
            <a:spAutoFit/>
          </a:bodyPr>
          <a:lstStyle/>
          <a:p>
            <a:pPr algn="just">
              <a:lnSpc>
                <a:spcPct val="115000"/>
              </a:lnSpc>
              <a:spcAft>
                <a:spcPts val="1000"/>
              </a:spcAft>
              <a:tabLst>
                <a:tab pos="819150" algn="l"/>
              </a:tabLst>
            </a:pPr>
            <a:r>
              <a:rPr lang="es-ES" dirty="0">
                <a:solidFill>
                  <a:schemeClr val="tx2">
                    <a:lumMod val="50000"/>
                  </a:schemeClr>
                </a:solidFill>
                <a:latin typeface="Calibri" charset="0"/>
                <a:ea typeface="Calibri" charset="0"/>
                <a:cs typeface="Calibri" charset="0"/>
              </a:rPr>
              <a:t>En el ejemplo, se declara un tipo Tabla </a:t>
            </a:r>
            <a:r>
              <a:rPr lang="es-ES" dirty="0" err="1">
                <a:solidFill>
                  <a:schemeClr val="tx2">
                    <a:lumMod val="50000"/>
                  </a:schemeClr>
                </a:solidFill>
                <a:latin typeface="Calibri" charset="0"/>
                <a:ea typeface="Calibri" charset="0"/>
                <a:cs typeface="Calibri" charset="0"/>
              </a:rPr>
              <a:t>ename_tabla_type</a:t>
            </a:r>
            <a:r>
              <a:rPr lang="es-ES" dirty="0">
                <a:solidFill>
                  <a:schemeClr val="tx2">
                    <a:lumMod val="50000"/>
                  </a:schemeClr>
                </a:solidFill>
                <a:latin typeface="Calibri" charset="0"/>
                <a:ea typeface="Calibri" charset="0"/>
                <a:cs typeface="Calibri" charset="0"/>
              </a:rPr>
              <a:t> para almacenar el apellido de los empleados. Posteriormente se define la variable </a:t>
            </a:r>
            <a:r>
              <a:rPr lang="es-ES" dirty="0" err="1">
                <a:solidFill>
                  <a:schemeClr val="tx2">
                    <a:lumMod val="50000"/>
                  </a:schemeClr>
                </a:solidFill>
                <a:latin typeface="Calibri" charset="0"/>
                <a:ea typeface="Calibri" charset="0"/>
                <a:cs typeface="Calibri" charset="0"/>
              </a:rPr>
              <a:t>v_ename_tabla</a:t>
            </a:r>
            <a:r>
              <a:rPr lang="es-ES" dirty="0">
                <a:solidFill>
                  <a:schemeClr val="tx2">
                    <a:lumMod val="50000"/>
                  </a:schemeClr>
                </a:solidFill>
                <a:latin typeface="Calibri" charset="0"/>
                <a:ea typeface="Calibri" charset="0"/>
                <a:cs typeface="Calibri" charset="0"/>
              </a:rPr>
              <a:t> a la que se le asocia el tipo Tabla PL/SQL definido anteriormente</a:t>
            </a:r>
            <a:r>
              <a:rPr lang="es-ES" dirty="0" smtClean="0">
                <a:solidFill>
                  <a:schemeClr val="tx2">
                    <a:lumMod val="50000"/>
                  </a:schemeClr>
                </a:solidFill>
                <a:latin typeface="Calibri" charset="0"/>
                <a:ea typeface="Calibri" charset="0"/>
                <a:cs typeface="Calibri" charset="0"/>
              </a:rPr>
              <a:t>.</a:t>
            </a:r>
            <a:endParaRPr lang="es-ES_tradnl" sz="1600" dirty="0">
              <a:solidFill>
                <a:schemeClr val="tx2">
                  <a:lumMod val="50000"/>
                </a:schemeClr>
              </a:solidFill>
              <a:latin typeface="Calibri" charset="0"/>
              <a:ea typeface="Calibri" charset="0"/>
              <a:cs typeface="Calibri" charset="0"/>
            </a:endParaRPr>
          </a:p>
          <a:p>
            <a:pPr algn="just">
              <a:lnSpc>
                <a:spcPct val="115000"/>
              </a:lnSpc>
              <a:spcAft>
                <a:spcPts val="1000"/>
              </a:spcAft>
              <a:tabLst>
                <a:tab pos="819150" algn="l"/>
              </a:tabLst>
            </a:pPr>
            <a:r>
              <a:rPr lang="es-ES" dirty="0">
                <a:solidFill>
                  <a:schemeClr val="tx2">
                    <a:lumMod val="50000"/>
                  </a:schemeClr>
                </a:solidFill>
                <a:latin typeface="Calibri" charset="0"/>
                <a:ea typeface="Calibri" charset="0"/>
                <a:cs typeface="Calibri" charset="0"/>
              </a:rPr>
              <a:t>En la sintaxis para hacer referencia a elementos de la Tabla INDEX BY:</a:t>
            </a:r>
            <a:endParaRPr lang="es-ES_tradnl" sz="1600" dirty="0">
              <a:solidFill>
                <a:schemeClr val="tx2">
                  <a:lumMod val="50000"/>
                </a:schemeClr>
              </a:solidFill>
              <a:latin typeface="Calibri" charset="0"/>
              <a:ea typeface="Calibri" charset="0"/>
              <a:cs typeface="Calibri" charset="0"/>
            </a:endParaRPr>
          </a:p>
          <a:p>
            <a:pPr marL="285750" indent="-285750">
              <a:buFont typeface="Arial" charset="0"/>
              <a:buChar char="•"/>
            </a:pPr>
            <a:r>
              <a:rPr lang="es-ES" dirty="0">
                <a:solidFill>
                  <a:schemeClr val="tx2">
                    <a:lumMod val="50000"/>
                  </a:schemeClr>
                </a:solidFill>
                <a:latin typeface="Calibri" charset="0"/>
                <a:ea typeface="Calibri" charset="0"/>
                <a:cs typeface="Calibri" charset="0"/>
              </a:rPr>
              <a:t>índice: pertenece al tipo PLS_INTEGER que representa la fila de la tabla INDEX BY que se desea referenciar.</a:t>
            </a:r>
            <a:r>
              <a:rPr lang="es-ES_tradnl" dirty="0">
                <a:solidFill>
                  <a:schemeClr val="tx2">
                    <a:lumMod val="50000"/>
                  </a:schemeClr>
                </a:solidFill>
              </a:rPr>
              <a:t> </a:t>
            </a:r>
          </a:p>
        </p:txBody>
      </p:sp>
      <p:pic>
        <p:nvPicPr>
          <p:cNvPr id="8" name="image17.png"/>
          <p:cNvPicPr/>
          <p:nvPr/>
        </p:nvPicPr>
        <p:blipFill>
          <a:blip r:embed="rId2"/>
          <a:srcRect/>
          <a:stretch>
            <a:fillRect/>
          </a:stretch>
        </p:blipFill>
        <p:spPr>
          <a:xfrm>
            <a:off x="4494833" y="2053993"/>
            <a:ext cx="4437529" cy="3239625"/>
          </a:xfrm>
          <a:prstGeom prst="rect">
            <a:avLst/>
          </a:prstGeom>
          <a:ln/>
        </p:spPr>
      </p:pic>
    </p:spTree>
    <p:extLst>
      <p:ext uri="{BB962C8B-B14F-4D97-AF65-F5344CB8AC3E}">
        <p14:creationId xmlns:p14="http://schemas.microsoft.com/office/powerpoint/2010/main" val="143495647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s-ES_tradnl"/>
          </a:p>
        </p:txBody>
      </p:sp>
      <p:sp>
        <p:nvSpPr>
          <p:cNvPr id="6" name="Rectángulo 5"/>
          <p:cNvSpPr/>
          <p:nvPr/>
        </p:nvSpPr>
        <p:spPr>
          <a:xfrm>
            <a:off x="5105400" y="399701"/>
            <a:ext cx="3216396" cy="646331"/>
          </a:xfrm>
          <a:prstGeom prst="rect">
            <a:avLst/>
          </a:prstGeom>
        </p:spPr>
        <p:txBody>
          <a:bodyPr wrap="square">
            <a:spAutoFit/>
          </a:bodyPr>
          <a:lstStyle/>
          <a:p>
            <a:pPr algn="r"/>
            <a:r>
              <a:rPr lang="es-ES" dirty="0">
                <a:solidFill>
                  <a:schemeClr val="bg1"/>
                </a:solidFill>
              </a:rPr>
              <a:t>Uso de Variables de tipo compuestas y LOB</a:t>
            </a:r>
            <a:endParaRPr lang="es-ES_tradnl" b="1" dirty="0">
              <a:solidFill>
                <a:schemeClr val="bg1"/>
              </a:solidFill>
              <a:latin typeface="Candara"/>
              <a:cs typeface="Candara"/>
            </a:endParaRPr>
          </a:p>
        </p:txBody>
      </p:sp>
      <p:sp>
        <p:nvSpPr>
          <p:cNvPr id="4" name="Rectangle 2"/>
          <p:cNvSpPr>
            <a:spLocks noChangeArrowheads="1"/>
          </p:cNvSpPr>
          <p:nvPr/>
        </p:nvSpPr>
        <p:spPr bwMode="auto">
          <a:xfrm>
            <a:off x="1275537" y="2859207"/>
            <a:ext cx="3865958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endParaRPr lang="es-ES_tradnl"/>
          </a:p>
        </p:txBody>
      </p:sp>
      <p:sp>
        <p:nvSpPr>
          <p:cNvPr id="2" name="Rectángulo 1"/>
          <p:cNvSpPr/>
          <p:nvPr/>
        </p:nvSpPr>
        <p:spPr>
          <a:xfrm>
            <a:off x="4770498" y="1445732"/>
            <a:ext cx="3886200" cy="4998804"/>
          </a:xfrm>
          <a:prstGeom prst="rect">
            <a:avLst/>
          </a:prstGeom>
        </p:spPr>
        <p:txBody>
          <a:bodyPr wrap="square">
            <a:spAutoFit/>
          </a:bodyPr>
          <a:lstStyle/>
          <a:p>
            <a:pPr algn="just">
              <a:lnSpc>
                <a:spcPct val="115000"/>
              </a:lnSpc>
              <a:spcAft>
                <a:spcPts val="1000"/>
              </a:spcAft>
              <a:tabLst>
                <a:tab pos="819150" algn="l"/>
              </a:tabLst>
            </a:pPr>
            <a:r>
              <a:rPr lang="es-ES" b="1" dirty="0">
                <a:solidFill>
                  <a:schemeClr val="tx2">
                    <a:lumMod val="75000"/>
                  </a:schemeClr>
                </a:solidFill>
                <a:latin typeface="Calibri" charset="0"/>
                <a:ea typeface="Calibri" charset="0"/>
                <a:cs typeface="Calibri" charset="0"/>
              </a:rPr>
              <a:t>Referencia a </a:t>
            </a:r>
            <a:r>
              <a:rPr lang="es-ES" b="1" dirty="0" smtClean="0">
                <a:solidFill>
                  <a:schemeClr val="tx2">
                    <a:lumMod val="75000"/>
                  </a:schemeClr>
                </a:solidFill>
                <a:latin typeface="Calibri" charset="0"/>
                <a:ea typeface="Calibri" charset="0"/>
                <a:cs typeface="Calibri" charset="0"/>
              </a:rPr>
              <a:t>Elementos </a:t>
            </a:r>
            <a:r>
              <a:rPr lang="es-ES" b="1" dirty="0">
                <a:solidFill>
                  <a:schemeClr val="tx2">
                    <a:lumMod val="75000"/>
                  </a:schemeClr>
                </a:solidFill>
                <a:latin typeface="Calibri" charset="0"/>
                <a:ea typeface="Calibri" charset="0"/>
                <a:cs typeface="Calibri" charset="0"/>
              </a:rPr>
              <a:t>de la Tabla INDEX </a:t>
            </a:r>
            <a:r>
              <a:rPr lang="es-ES" b="1" dirty="0" smtClean="0">
                <a:solidFill>
                  <a:schemeClr val="tx2">
                    <a:lumMod val="75000"/>
                  </a:schemeClr>
                </a:solidFill>
                <a:latin typeface="Calibri" charset="0"/>
                <a:ea typeface="Calibri" charset="0"/>
                <a:cs typeface="Calibri" charset="0"/>
              </a:rPr>
              <a:t>BY</a:t>
            </a:r>
            <a:endParaRPr lang="es-ES_tradnl" b="1" dirty="0">
              <a:solidFill>
                <a:schemeClr val="tx2">
                  <a:lumMod val="75000"/>
                </a:schemeClr>
              </a:solidFill>
              <a:latin typeface="Calibri" charset="0"/>
              <a:ea typeface="Calibri" charset="0"/>
              <a:cs typeface="Calibri" charset="0"/>
            </a:endParaRPr>
          </a:p>
          <a:p>
            <a:pPr algn="just">
              <a:lnSpc>
                <a:spcPct val="115000"/>
              </a:lnSpc>
              <a:spcAft>
                <a:spcPts val="1000"/>
              </a:spcAft>
              <a:tabLst>
                <a:tab pos="819150" algn="l"/>
              </a:tabLst>
            </a:pPr>
            <a:r>
              <a:rPr lang="es-ES" dirty="0" smtClean="0">
                <a:solidFill>
                  <a:schemeClr val="tx2">
                    <a:lumMod val="50000"/>
                  </a:schemeClr>
                </a:solidFill>
                <a:latin typeface="Calibri" charset="0"/>
                <a:ea typeface="Calibri" charset="0"/>
                <a:cs typeface="Calibri" charset="0"/>
              </a:rPr>
              <a:t>En </a:t>
            </a:r>
            <a:r>
              <a:rPr lang="es-ES" dirty="0">
                <a:solidFill>
                  <a:schemeClr val="tx2">
                    <a:lumMod val="50000"/>
                  </a:schemeClr>
                </a:solidFill>
                <a:latin typeface="Calibri" charset="0"/>
                <a:ea typeface="Calibri" charset="0"/>
                <a:cs typeface="Calibri" charset="0"/>
              </a:rPr>
              <a:t>el ejemplo, primero se crea la tabla </a:t>
            </a:r>
            <a:r>
              <a:rPr lang="es-ES" dirty="0" err="1">
                <a:solidFill>
                  <a:schemeClr val="tx2">
                    <a:lumMod val="50000"/>
                  </a:schemeClr>
                </a:solidFill>
                <a:latin typeface="Calibri" charset="0"/>
                <a:ea typeface="Calibri" charset="0"/>
                <a:cs typeface="Calibri" charset="0"/>
              </a:rPr>
              <a:t>datos_tabla</a:t>
            </a:r>
            <a:r>
              <a:rPr lang="es-ES" dirty="0">
                <a:solidFill>
                  <a:schemeClr val="tx2">
                    <a:lumMod val="50000"/>
                  </a:schemeClr>
                </a:solidFill>
                <a:latin typeface="Calibri" charset="0"/>
                <a:ea typeface="Calibri" charset="0"/>
                <a:cs typeface="Calibri" charset="0"/>
              </a:rPr>
              <a:t> . Posteriormente,  en el bloque PL/SQL se crean dos tablas INDEX BY </a:t>
            </a:r>
            <a:r>
              <a:rPr lang="es-ES" dirty="0" err="1">
                <a:solidFill>
                  <a:schemeClr val="tx2">
                    <a:lumMod val="50000"/>
                  </a:schemeClr>
                </a:solidFill>
                <a:latin typeface="Calibri" charset="0"/>
                <a:ea typeface="Calibri" charset="0"/>
                <a:cs typeface="Calibri" charset="0"/>
              </a:rPr>
              <a:t>ename_tabla_type</a:t>
            </a:r>
            <a:r>
              <a:rPr lang="es-ES" dirty="0">
                <a:solidFill>
                  <a:schemeClr val="tx2">
                    <a:lumMod val="50000"/>
                  </a:schemeClr>
                </a:solidFill>
                <a:latin typeface="Calibri" charset="0"/>
                <a:ea typeface="Calibri" charset="0"/>
                <a:cs typeface="Calibri" charset="0"/>
              </a:rPr>
              <a:t> y </a:t>
            </a:r>
            <a:r>
              <a:rPr lang="es-ES" dirty="0" err="1">
                <a:solidFill>
                  <a:schemeClr val="tx2">
                    <a:lumMod val="50000"/>
                  </a:schemeClr>
                </a:solidFill>
                <a:latin typeface="Calibri" charset="0"/>
                <a:ea typeface="Calibri" charset="0"/>
                <a:cs typeface="Calibri" charset="0"/>
              </a:rPr>
              <a:t>hiredate_tabla_type</a:t>
            </a:r>
            <a:r>
              <a:rPr lang="es-ES" dirty="0">
                <a:solidFill>
                  <a:schemeClr val="tx2">
                    <a:lumMod val="50000"/>
                  </a:schemeClr>
                </a:solidFill>
                <a:latin typeface="Calibri" charset="0"/>
                <a:ea typeface="Calibri" charset="0"/>
                <a:cs typeface="Calibri" charset="0"/>
              </a:rPr>
              <a:t> . En la primera fila de la tabla BY </a:t>
            </a:r>
            <a:r>
              <a:rPr lang="es-ES" dirty="0" err="1">
                <a:solidFill>
                  <a:schemeClr val="tx2">
                    <a:lumMod val="50000"/>
                  </a:schemeClr>
                </a:solidFill>
                <a:latin typeface="Calibri" charset="0"/>
                <a:ea typeface="Calibri" charset="0"/>
                <a:cs typeface="Calibri" charset="0"/>
              </a:rPr>
              <a:t>ename_tabla_type</a:t>
            </a:r>
            <a:r>
              <a:rPr lang="es-ES" dirty="0">
                <a:solidFill>
                  <a:schemeClr val="tx2">
                    <a:lumMod val="50000"/>
                  </a:schemeClr>
                </a:solidFill>
                <a:latin typeface="Calibri" charset="0"/>
                <a:ea typeface="Calibri" charset="0"/>
                <a:cs typeface="Calibri" charset="0"/>
              </a:rPr>
              <a:t>  tendrá el valor CAMERON y en la fila 8 de la tabla  </a:t>
            </a:r>
            <a:r>
              <a:rPr lang="es-ES" dirty="0" err="1">
                <a:solidFill>
                  <a:schemeClr val="tx2">
                    <a:lumMod val="50000"/>
                  </a:schemeClr>
                </a:solidFill>
                <a:latin typeface="Calibri" charset="0"/>
                <a:ea typeface="Calibri" charset="0"/>
                <a:cs typeface="Calibri" charset="0"/>
              </a:rPr>
              <a:t>hiredate_tabla_type</a:t>
            </a:r>
            <a:r>
              <a:rPr lang="es-ES" dirty="0">
                <a:solidFill>
                  <a:schemeClr val="tx2">
                    <a:lumMod val="50000"/>
                  </a:schemeClr>
                </a:solidFill>
                <a:latin typeface="Calibri" charset="0"/>
                <a:ea typeface="Calibri" charset="0"/>
                <a:cs typeface="Calibri" charset="0"/>
              </a:rPr>
              <a:t> tendrá la fecha actual aumentada en 7 días (el ejemplo se ejecutó el 11/02/2014). Posteriormente se insertar en la tabla </a:t>
            </a:r>
            <a:r>
              <a:rPr lang="es-ES" dirty="0" err="1">
                <a:solidFill>
                  <a:schemeClr val="tx2">
                    <a:lumMod val="50000"/>
                  </a:schemeClr>
                </a:solidFill>
                <a:latin typeface="Calibri" charset="0"/>
                <a:ea typeface="Calibri" charset="0"/>
                <a:cs typeface="Calibri" charset="0"/>
              </a:rPr>
              <a:t>datos_tabla</a:t>
            </a:r>
            <a:r>
              <a:rPr lang="es-ES" dirty="0">
                <a:solidFill>
                  <a:schemeClr val="tx2">
                    <a:lumMod val="50000"/>
                  </a:schemeClr>
                </a:solidFill>
                <a:latin typeface="Calibri" charset="0"/>
                <a:ea typeface="Calibri" charset="0"/>
                <a:cs typeface="Calibri" charset="0"/>
              </a:rPr>
              <a:t> los valores almacenados en ambas tablas INDEX BY.</a:t>
            </a:r>
            <a:endParaRPr lang="es-ES_tradnl" sz="1600" dirty="0">
              <a:solidFill>
                <a:schemeClr val="tx2">
                  <a:lumMod val="50000"/>
                </a:schemeClr>
              </a:solidFill>
              <a:effectLst/>
              <a:latin typeface="Calibri" charset="0"/>
              <a:ea typeface="Calibri" charset="0"/>
              <a:cs typeface="Calibri" charset="0"/>
            </a:endParaRPr>
          </a:p>
        </p:txBody>
      </p:sp>
      <p:pic>
        <p:nvPicPr>
          <p:cNvPr id="7" name="image24.png"/>
          <p:cNvPicPr/>
          <p:nvPr/>
        </p:nvPicPr>
        <p:blipFill>
          <a:blip r:embed="rId2"/>
          <a:srcRect/>
          <a:stretch>
            <a:fillRect/>
          </a:stretch>
        </p:blipFill>
        <p:spPr>
          <a:xfrm>
            <a:off x="736381" y="1849932"/>
            <a:ext cx="4034117" cy="4190404"/>
          </a:xfrm>
          <a:prstGeom prst="rect">
            <a:avLst/>
          </a:prstGeom>
          <a:ln/>
        </p:spPr>
      </p:pic>
    </p:spTree>
    <p:extLst>
      <p:ext uri="{BB962C8B-B14F-4D97-AF65-F5344CB8AC3E}">
        <p14:creationId xmlns:p14="http://schemas.microsoft.com/office/powerpoint/2010/main" val="161060590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p:cNvSpPr/>
          <p:nvPr/>
        </p:nvSpPr>
        <p:spPr>
          <a:xfrm>
            <a:off x="739588" y="2878444"/>
            <a:ext cx="3173506" cy="830997"/>
          </a:xfrm>
          <a:prstGeom prst="rect">
            <a:avLst/>
          </a:prstGeom>
        </p:spPr>
        <p:txBody>
          <a:bodyPr wrap="square">
            <a:spAutoFit/>
          </a:bodyPr>
          <a:lstStyle/>
          <a:p>
            <a:pPr algn="ctr"/>
            <a:r>
              <a:rPr lang="es-ES" sz="2400" dirty="0">
                <a:solidFill>
                  <a:schemeClr val="bg1"/>
                </a:solidFill>
              </a:rPr>
              <a:t>Uso de Variables de tipo compuestas y LOB</a:t>
            </a:r>
            <a:endParaRPr lang="es-ES_tradnl" sz="2400" b="1" dirty="0">
              <a:solidFill>
                <a:schemeClr val="bg1"/>
              </a:solidFill>
              <a:latin typeface="Candara"/>
              <a:cs typeface="Candara"/>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s-ES_tradnl"/>
          </a:p>
        </p:txBody>
      </p:sp>
      <p:sp>
        <p:nvSpPr>
          <p:cNvPr id="6" name="Rectángulo 5"/>
          <p:cNvSpPr/>
          <p:nvPr/>
        </p:nvSpPr>
        <p:spPr>
          <a:xfrm>
            <a:off x="5105400" y="399701"/>
            <a:ext cx="3216396" cy="646331"/>
          </a:xfrm>
          <a:prstGeom prst="rect">
            <a:avLst/>
          </a:prstGeom>
        </p:spPr>
        <p:txBody>
          <a:bodyPr wrap="square">
            <a:spAutoFit/>
          </a:bodyPr>
          <a:lstStyle/>
          <a:p>
            <a:pPr algn="r"/>
            <a:r>
              <a:rPr lang="es-ES" dirty="0">
                <a:solidFill>
                  <a:schemeClr val="bg1"/>
                </a:solidFill>
              </a:rPr>
              <a:t>Uso de Variables de tipo compuestas y LOB</a:t>
            </a:r>
            <a:endParaRPr lang="es-ES_tradnl" b="1" dirty="0">
              <a:solidFill>
                <a:schemeClr val="bg1"/>
              </a:solidFill>
              <a:latin typeface="Candara"/>
              <a:cs typeface="Candara"/>
            </a:endParaRPr>
          </a:p>
        </p:txBody>
      </p:sp>
      <p:sp>
        <p:nvSpPr>
          <p:cNvPr id="4" name="Rectangle 2"/>
          <p:cNvSpPr>
            <a:spLocks noChangeArrowheads="1"/>
          </p:cNvSpPr>
          <p:nvPr/>
        </p:nvSpPr>
        <p:spPr bwMode="auto">
          <a:xfrm>
            <a:off x="1275537" y="2859207"/>
            <a:ext cx="3865958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endParaRPr lang="es-ES_tradnl"/>
          </a:p>
        </p:txBody>
      </p:sp>
      <p:sp>
        <p:nvSpPr>
          <p:cNvPr id="2" name="Rectángulo 1"/>
          <p:cNvSpPr/>
          <p:nvPr/>
        </p:nvSpPr>
        <p:spPr>
          <a:xfrm>
            <a:off x="537882" y="1046032"/>
            <a:ext cx="8068235" cy="4996240"/>
          </a:xfrm>
          <a:prstGeom prst="rect">
            <a:avLst/>
          </a:prstGeom>
        </p:spPr>
        <p:txBody>
          <a:bodyPr wrap="square">
            <a:spAutoFit/>
          </a:bodyPr>
          <a:lstStyle/>
          <a:p>
            <a:pPr algn="just">
              <a:spcAft>
                <a:spcPts val="1000"/>
              </a:spcAft>
              <a:tabLst>
                <a:tab pos="819150" algn="l"/>
              </a:tabLst>
            </a:pPr>
            <a:r>
              <a:rPr lang="es-ES" dirty="0">
                <a:solidFill>
                  <a:schemeClr val="tx2">
                    <a:lumMod val="50000"/>
                  </a:schemeClr>
                </a:solidFill>
                <a:latin typeface="Calibri" charset="0"/>
                <a:ea typeface="Calibri" charset="0"/>
                <a:cs typeface="Calibri" charset="0"/>
              </a:rPr>
              <a:t>Los métodos para manejar una Tabla INDEX BY son:</a:t>
            </a:r>
            <a:endParaRPr lang="es-ES_tradnl" sz="1600" dirty="0">
              <a:solidFill>
                <a:schemeClr val="tx2">
                  <a:lumMod val="50000"/>
                </a:schemeClr>
              </a:solidFill>
              <a:latin typeface="Calibri" charset="0"/>
              <a:ea typeface="Calibri" charset="0"/>
              <a:cs typeface="Calibri" charset="0"/>
            </a:endParaRPr>
          </a:p>
          <a:p>
            <a:pPr marL="285750" indent="-285750" algn="just">
              <a:spcAft>
                <a:spcPts val="1000"/>
              </a:spcAft>
              <a:buFont typeface="Courier New" charset="0"/>
              <a:buChar char="o"/>
              <a:tabLst>
                <a:tab pos="819150" algn="l"/>
              </a:tabLst>
            </a:pPr>
            <a:r>
              <a:rPr lang="es-ES" b="1" dirty="0" smtClean="0">
                <a:solidFill>
                  <a:schemeClr val="tx2">
                    <a:lumMod val="75000"/>
                  </a:schemeClr>
                </a:solidFill>
                <a:latin typeface="Calibri" charset="0"/>
                <a:ea typeface="Calibri" charset="0"/>
                <a:cs typeface="Calibri" charset="0"/>
              </a:rPr>
              <a:t>EXISTS(n): </a:t>
            </a:r>
            <a:r>
              <a:rPr lang="es-ES" dirty="0">
                <a:solidFill>
                  <a:schemeClr val="tx2">
                    <a:lumMod val="50000"/>
                  </a:schemeClr>
                </a:solidFill>
                <a:latin typeface="Calibri" charset="0"/>
                <a:ea typeface="Calibri" charset="0"/>
                <a:cs typeface="Calibri" charset="0"/>
              </a:rPr>
              <a:t>Devuelve TRUE si el elemento de la posición n en la tabla existe.</a:t>
            </a:r>
            <a:endParaRPr lang="es-ES_tradnl" sz="1600" dirty="0">
              <a:solidFill>
                <a:schemeClr val="tx2">
                  <a:lumMod val="50000"/>
                </a:schemeClr>
              </a:solidFill>
              <a:latin typeface="Calibri" charset="0"/>
              <a:ea typeface="Calibri" charset="0"/>
              <a:cs typeface="Calibri" charset="0"/>
            </a:endParaRPr>
          </a:p>
          <a:p>
            <a:pPr marL="285750" indent="-285750" algn="just">
              <a:spcAft>
                <a:spcPts val="1000"/>
              </a:spcAft>
              <a:buFont typeface="Courier New" charset="0"/>
              <a:buChar char="o"/>
              <a:tabLst>
                <a:tab pos="819150" algn="l"/>
              </a:tabLst>
            </a:pPr>
            <a:r>
              <a:rPr lang="es-ES" b="1" dirty="0" smtClean="0">
                <a:solidFill>
                  <a:schemeClr val="tx2">
                    <a:lumMod val="75000"/>
                  </a:schemeClr>
                </a:solidFill>
                <a:latin typeface="Calibri" charset="0"/>
                <a:ea typeface="Calibri" charset="0"/>
                <a:cs typeface="Calibri" charset="0"/>
              </a:rPr>
              <a:t>COUNT</a:t>
            </a:r>
            <a:r>
              <a:rPr lang="es-ES" b="1" dirty="0">
                <a:solidFill>
                  <a:schemeClr val="tx2">
                    <a:lumMod val="75000"/>
                  </a:schemeClr>
                </a:solidFill>
                <a:latin typeface="Calibri" charset="0"/>
                <a:ea typeface="Calibri" charset="0"/>
                <a:cs typeface="Calibri" charset="0"/>
              </a:rPr>
              <a:t>: </a:t>
            </a:r>
            <a:r>
              <a:rPr lang="es-ES" dirty="0">
                <a:solidFill>
                  <a:schemeClr val="tx2">
                    <a:lumMod val="50000"/>
                  </a:schemeClr>
                </a:solidFill>
                <a:latin typeface="Calibri" charset="0"/>
                <a:ea typeface="Calibri" charset="0"/>
                <a:cs typeface="Calibri" charset="0"/>
              </a:rPr>
              <a:t>Retorna el número de elementos que una tabla PL/SQL actualmente contiene.</a:t>
            </a:r>
            <a:endParaRPr lang="es-ES_tradnl" sz="1600" dirty="0">
              <a:solidFill>
                <a:schemeClr val="tx2">
                  <a:lumMod val="50000"/>
                </a:schemeClr>
              </a:solidFill>
              <a:latin typeface="Calibri" charset="0"/>
              <a:ea typeface="Calibri" charset="0"/>
              <a:cs typeface="Calibri" charset="0"/>
            </a:endParaRPr>
          </a:p>
          <a:p>
            <a:pPr marL="285750" indent="-285750" algn="just">
              <a:spcAft>
                <a:spcPts val="1000"/>
              </a:spcAft>
              <a:buFont typeface="Courier New" charset="0"/>
              <a:buChar char="o"/>
              <a:tabLst>
                <a:tab pos="819150" algn="l"/>
              </a:tabLst>
            </a:pPr>
            <a:r>
              <a:rPr lang="es-ES" b="1" dirty="0" smtClean="0">
                <a:solidFill>
                  <a:schemeClr val="tx2">
                    <a:lumMod val="75000"/>
                  </a:schemeClr>
                </a:solidFill>
                <a:latin typeface="Calibri" charset="0"/>
                <a:ea typeface="Calibri" charset="0"/>
                <a:cs typeface="Calibri" charset="0"/>
              </a:rPr>
              <a:t>FIRST </a:t>
            </a:r>
            <a:r>
              <a:rPr lang="es-ES" b="1" dirty="0">
                <a:solidFill>
                  <a:schemeClr val="tx2">
                    <a:lumMod val="75000"/>
                  </a:schemeClr>
                </a:solidFill>
                <a:latin typeface="Calibri" charset="0"/>
                <a:ea typeface="Calibri" charset="0"/>
                <a:cs typeface="Calibri" charset="0"/>
              </a:rPr>
              <a:t>y LAST: </a:t>
            </a:r>
            <a:r>
              <a:rPr lang="es-ES" dirty="0">
                <a:solidFill>
                  <a:schemeClr val="tx2">
                    <a:lumMod val="50000"/>
                  </a:schemeClr>
                </a:solidFill>
                <a:latin typeface="Calibri" charset="0"/>
                <a:ea typeface="Calibri" charset="0"/>
                <a:cs typeface="Calibri" charset="0"/>
              </a:rPr>
              <a:t>Devuelve el primer y último (el más pequeño y más grande) índice en una tabla PL/SQL. Devuelve NULL si la tabla está vacía.</a:t>
            </a:r>
            <a:endParaRPr lang="es-ES_tradnl" sz="1600" dirty="0">
              <a:solidFill>
                <a:schemeClr val="tx2">
                  <a:lumMod val="50000"/>
                </a:schemeClr>
              </a:solidFill>
              <a:latin typeface="Calibri" charset="0"/>
              <a:ea typeface="Calibri" charset="0"/>
              <a:cs typeface="Calibri" charset="0"/>
            </a:endParaRPr>
          </a:p>
          <a:p>
            <a:pPr marL="285750" indent="-285750" algn="just">
              <a:spcAft>
                <a:spcPts val="1000"/>
              </a:spcAft>
              <a:buFont typeface="Courier New" charset="0"/>
              <a:buChar char="o"/>
              <a:tabLst>
                <a:tab pos="819150" algn="l"/>
              </a:tabLst>
            </a:pPr>
            <a:r>
              <a:rPr lang="es-ES" b="1" dirty="0" smtClean="0">
                <a:solidFill>
                  <a:schemeClr val="tx2">
                    <a:lumMod val="75000"/>
                  </a:schemeClr>
                </a:solidFill>
                <a:latin typeface="Calibri" charset="0"/>
                <a:ea typeface="Calibri" charset="0"/>
                <a:cs typeface="Calibri" charset="0"/>
              </a:rPr>
              <a:t>PRIOR(n</a:t>
            </a:r>
            <a:r>
              <a:rPr lang="es-ES" b="1" dirty="0">
                <a:solidFill>
                  <a:schemeClr val="tx2">
                    <a:lumMod val="75000"/>
                  </a:schemeClr>
                </a:solidFill>
                <a:latin typeface="Calibri" charset="0"/>
                <a:ea typeface="Calibri" charset="0"/>
                <a:cs typeface="Calibri" charset="0"/>
              </a:rPr>
              <a:t>): </a:t>
            </a:r>
            <a:r>
              <a:rPr lang="es-ES" dirty="0">
                <a:solidFill>
                  <a:schemeClr val="tx2">
                    <a:lumMod val="50000"/>
                  </a:schemeClr>
                </a:solidFill>
                <a:latin typeface="Calibri" charset="0"/>
                <a:ea typeface="Calibri" charset="0"/>
                <a:cs typeface="Calibri" charset="0"/>
              </a:rPr>
              <a:t>Devuelve el número del índice que precede al índice n en una tabla PL/SQL.</a:t>
            </a:r>
            <a:endParaRPr lang="es-ES_tradnl" sz="1600" dirty="0">
              <a:solidFill>
                <a:schemeClr val="tx2">
                  <a:lumMod val="50000"/>
                </a:schemeClr>
              </a:solidFill>
              <a:latin typeface="Calibri" charset="0"/>
              <a:ea typeface="Calibri" charset="0"/>
              <a:cs typeface="Calibri" charset="0"/>
            </a:endParaRPr>
          </a:p>
          <a:p>
            <a:pPr marL="285750" indent="-285750" algn="just">
              <a:spcAft>
                <a:spcPts val="1000"/>
              </a:spcAft>
              <a:buFont typeface="Courier New" charset="0"/>
              <a:buChar char="o"/>
              <a:tabLst>
                <a:tab pos="819150" algn="l"/>
              </a:tabLst>
            </a:pPr>
            <a:r>
              <a:rPr lang="es-ES" b="1" dirty="0" smtClean="0">
                <a:solidFill>
                  <a:schemeClr val="tx2">
                    <a:lumMod val="75000"/>
                  </a:schemeClr>
                </a:solidFill>
                <a:latin typeface="Calibri" charset="0"/>
                <a:ea typeface="Calibri" charset="0"/>
                <a:cs typeface="Calibri" charset="0"/>
              </a:rPr>
              <a:t>NEXT(n</a:t>
            </a:r>
            <a:r>
              <a:rPr lang="es-ES" b="1" dirty="0">
                <a:solidFill>
                  <a:schemeClr val="tx2">
                    <a:lumMod val="75000"/>
                  </a:schemeClr>
                </a:solidFill>
                <a:latin typeface="Calibri" charset="0"/>
                <a:ea typeface="Calibri" charset="0"/>
                <a:cs typeface="Calibri" charset="0"/>
              </a:rPr>
              <a:t>): </a:t>
            </a:r>
            <a:r>
              <a:rPr lang="es-ES" dirty="0">
                <a:solidFill>
                  <a:schemeClr val="tx2">
                    <a:lumMod val="50000"/>
                  </a:schemeClr>
                </a:solidFill>
                <a:latin typeface="Calibri" charset="0"/>
                <a:ea typeface="Calibri" charset="0"/>
                <a:cs typeface="Calibri" charset="0"/>
              </a:rPr>
              <a:t>Devuelve el número del índice que sigue al índice n en una tabla </a:t>
            </a:r>
            <a:r>
              <a:rPr lang="es-ES" dirty="0" smtClean="0">
                <a:solidFill>
                  <a:schemeClr val="tx2">
                    <a:lumMod val="50000"/>
                  </a:schemeClr>
                </a:solidFill>
                <a:latin typeface="Calibri" charset="0"/>
                <a:ea typeface="Calibri" charset="0"/>
                <a:cs typeface="Calibri" charset="0"/>
              </a:rPr>
              <a:t>PL/SQL.</a:t>
            </a:r>
            <a:endParaRPr lang="es-ES_tradnl" sz="1600" dirty="0" smtClean="0">
              <a:solidFill>
                <a:schemeClr val="tx2">
                  <a:lumMod val="50000"/>
                </a:schemeClr>
              </a:solidFill>
              <a:latin typeface="Calibri" charset="0"/>
              <a:ea typeface="Calibri" charset="0"/>
              <a:cs typeface="Calibri" charset="0"/>
            </a:endParaRPr>
          </a:p>
          <a:p>
            <a:pPr marL="285750" indent="-285750" algn="just">
              <a:spcAft>
                <a:spcPts val="1000"/>
              </a:spcAft>
              <a:buFont typeface="Courier New" charset="0"/>
              <a:buChar char="o"/>
              <a:tabLst>
                <a:tab pos="819150" algn="l"/>
              </a:tabLst>
            </a:pPr>
            <a:r>
              <a:rPr lang="es-ES" b="1" dirty="0" smtClean="0">
                <a:solidFill>
                  <a:schemeClr val="tx2">
                    <a:lumMod val="75000"/>
                  </a:schemeClr>
                </a:solidFill>
                <a:latin typeface="Calibri" charset="0"/>
                <a:ea typeface="Calibri" charset="0"/>
                <a:cs typeface="Calibri" charset="0"/>
              </a:rPr>
              <a:t>DELETE</a:t>
            </a:r>
            <a:r>
              <a:rPr lang="es-ES" b="1" dirty="0">
                <a:solidFill>
                  <a:schemeClr val="tx2">
                    <a:lumMod val="75000"/>
                  </a:schemeClr>
                </a:solidFill>
                <a:latin typeface="Calibri" charset="0"/>
                <a:ea typeface="Calibri" charset="0"/>
                <a:cs typeface="Calibri" charset="0"/>
              </a:rPr>
              <a:t>: </a:t>
            </a:r>
            <a:r>
              <a:rPr lang="es-ES" dirty="0">
                <a:solidFill>
                  <a:schemeClr val="tx2">
                    <a:lumMod val="50000"/>
                  </a:schemeClr>
                </a:solidFill>
                <a:latin typeface="Calibri" charset="0"/>
                <a:ea typeface="Calibri" charset="0"/>
                <a:cs typeface="Calibri" charset="0"/>
              </a:rPr>
              <a:t>DELETE remueve todos los elementos de una tabla PL/SQL.</a:t>
            </a:r>
            <a:endParaRPr lang="es-ES_tradnl" sz="1600" dirty="0">
              <a:solidFill>
                <a:schemeClr val="tx2">
                  <a:lumMod val="50000"/>
                </a:schemeClr>
              </a:solidFill>
              <a:latin typeface="Calibri" charset="0"/>
              <a:ea typeface="Calibri" charset="0"/>
              <a:cs typeface="Calibri" charset="0"/>
            </a:endParaRPr>
          </a:p>
          <a:p>
            <a:pPr marL="742950" lvl="1" indent="-285750" algn="just">
              <a:spcAft>
                <a:spcPts val="1000"/>
              </a:spcAft>
              <a:buFont typeface="Arial" charset="0"/>
              <a:buChar char="•"/>
              <a:tabLst>
                <a:tab pos="819150" algn="l"/>
              </a:tabLst>
            </a:pPr>
            <a:r>
              <a:rPr lang="es-ES" dirty="0" smtClean="0">
                <a:solidFill>
                  <a:schemeClr val="tx2">
                    <a:lumMod val="50000"/>
                  </a:schemeClr>
                </a:solidFill>
                <a:latin typeface="Calibri" charset="0"/>
                <a:ea typeface="Calibri" charset="0"/>
                <a:cs typeface="Calibri" charset="0"/>
              </a:rPr>
              <a:t>DELETE(n</a:t>
            </a:r>
            <a:r>
              <a:rPr lang="es-ES" dirty="0">
                <a:solidFill>
                  <a:schemeClr val="tx2">
                    <a:lumMod val="50000"/>
                  </a:schemeClr>
                </a:solidFill>
                <a:latin typeface="Calibri" charset="0"/>
                <a:ea typeface="Calibri" charset="0"/>
                <a:cs typeface="Calibri" charset="0"/>
              </a:rPr>
              <a:t>) remueve n elementos de una tabla PL/SQL.</a:t>
            </a:r>
            <a:endParaRPr lang="es-ES_tradnl" sz="1600" dirty="0">
              <a:solidFill>
                <a:schemeClr val="tx2">
                  <a:lumMod val="50000"/>
                </a:schemeClr>
              </a:solidFill>
              <a:latin typeface="Calibri" charset="0"/>
              <a:ea typeface="Calibri" charset="0"/>
              <a:cs typeface="Calibri" charset="0"/>
            </a:endParaRPr>
          </a:p>
          <a:p>
            <a:pPr marL="742950" lvl="1" indent="-285750" algn="just">
              <a:spcAft>
                <a:spcPts val="1000"/>
              </a:spcAft>
              <a:buFont typeface="Arial" charset="0"/>
              <a:buChar char="•"/>
              <a:tabLst>
                <a:tab pos="819150" algn="l"/>
              </a:tabLst>
            </a:pPr>
            <a:r>
              <a:rPr lang="es-ES" dirty="0" smtClean="0">
                <a:solidFill>
                  <a:schemeClr val="tx2">
                    <a:lumMod val="50000"/>
                  </a:schemeClr>
                </a:solidFill>
                <a:latin typeface="Calibri" charset="0"/>
                <a:ea typeface="Calibri" charset="0"/>
                <a:cs typeface="Calibri" charset="0"/>
              </a:rPr>
              <a:t>DELETE </a:t>
            </a:r>
            <a:r>
              <a:rPr lang="es-ES" dirty="0">
                <a:solidFill>
                  <a:schemeClr val="tx2">
                    <a:lumMod val="50000"/>
                  </a:schemeClr>
                </a:solidFill>
                <a:latin typeface="Calibri" charset="0"/>
                <a:ea typeface="Calibri" charset="0"/>
                <a:cs typeface="Calibri" charset="0"/>
              </a:rPr>
              <a:t>(</a:t>
            </a:r>
            <a:r>
              <a:rPr lang="es-ES" dirty="0" err="1">
                <a:solidFill>
                  <a:schemeClr val="tx2">
                    <a:lumMod val="50000"/>
                  </a:schemeClr>
                </a:solidFill>
                <a:latin typeface="Calibri" charset="0"/>
                <a:ea typeface="Calibri" charset="0"/>
                <a:cs typeface="Calibri" charset="0"/>
              </a:rPr>
              <a:t>m,n</a:t>
            </a:r>
            <a:r>
              <a:rPr lang="es-ES" dirty="0">
                <a:solidFill>
                  <a:schemeClr val="tx2">
                    <a:lumMod val="50000"/>
                  </a:schemeClr>
                </a:solidFill>
                <a:latin typeface="Calibri" charset="0"/>
                <a:ea typeface="Calibri" charset="0"/>
                <a:cs typeface="Calibri" charset="0"/>
              </a:rPr>
              <a:t>) remueve todos los elementos en un rango m …n de </a:t>
            </a:r>
            <a:r>
              <a:rPr lang="es-ES" dirty="0" smtClean="0">
                <a:solidFill>
                  <a:schemeClr val="tx2">
                    <a:lumMod val="50000"/>
                  </a:schemeClr>
                </a:solidFill>
                <a:latin typeface="Calibri" charset="0"/>
                <a:ea typeface="Calibri" charset="0"/>
                <a:cs typeface="Calibri" charset="0"/>
              </a:rPr>
              <a:t>una </a:t>
            </a:r>
            <a:r>
              <a:rPr lang="es-ES" dirty="0">
                <a:solidFill>
                  <a:schemeClr val="tx2">
                    <a:lumMod val="50000"/>
                  </a:schemeClr>
                </a:solidFill>
                <a:latin typeface="Calibri" charset="0"/>
                <a:ea typeface="Calibri" charset="0"/>
                <a:cs typeface="Calibri" charset="0"/>
              </a:rPr>
              <a:t>tabla PL/SQL. </a:t>
            </a:r>
            <a:endParaRPr lang="es-ES_tradnl" dirty="0">
              <a:solidFill>
                <a:schemeClr val="tx2">
                  <a:lumMod val="50000"/>
                </a:schemeClr>
              </a:solidFill>
            </a:endParaRPr>
          </a:p>
        </p:txBody>
      </p:sp>
    </p:spTree>
    <p:extLst>
      <p:ext uri="{BB962C8B-B14F-4D97-AF65-F5344CB8AC3E}">
        <p14:creationId xmlns:p14="http://schemas.microsoft.com/office/powerpoint/2010/main" val="3898499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s-ES_tradnl"/>
          </a:p>
        </p:txBody>
      </p:sp>
      <p:sp>
        <p:nvSpPr>
          <p:cNvPr id="6" name="Rectángulo 5"/>
          <p:cNvSpPr/>
          <p:nvPr/>
        </p:nvSpPr>
        <p:spPr>
          <a:xfrm>
            <a:off x="5105400" y="399701"/>
            <a:ext cx="3216396" cy="646331"/>
          </a:xfrm>
          <a:prstGeom prst="rect">
            <a:avLst/>
          </a:prstGeom>
        </p:spPr>
        <p:txBody>
          <a:bodyPr wrap="square">
            <a:spAutoFit/>
          </a:bodyPr>
          <a:lstStyle/>
          <a:p>
            <a:pPr algn="r"/>
            <a:r>
              <a:rPr lang="es-ES" dirty="0">
                <a:solidFill>
                  <a:schemeClr val="bg1"/>
                </a:solidFill>
              </a:rPr>
              <a:t>Uso de Variables de tipo compuestas y LOB</a:t>
            </a:r>
            <a:endParaRPr lang="es-ES_tradnl" b="1" dirty="0">
              <a:solidFill>
                <a:schemeClr val="bg1"/>
              </a:solidFill>
              <a:latin typeface="Candara"/>
              <a:cs typeface="Candara"/>
            </a:endParaRPr>
          </a:p>
        </p:txBody>
      </p:sp>
      <p:sp>
        <p:nvSpPr>
          <p:cNvPr id="4" name="Rectangle 2"/>
          <p:cNvSpPr>
            <a:spLocks noChangeArrowheads="1"/>
          </p:cNvSpPr>
          <p:nvPr/>
        </p:nvSpPr>
        <p:spPr bwMode="auto">
          <a:xfrm>
            <a:off x="1275537" y="2859207"/>
            <a:ext cx="3865958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endParaRPr lang="es-ES_tradnl"/>
          </a:p>
        </p:txBody>
      </p:sp>
      <p:sp>
        <p:nvSpPr>
          <p:cNvPr id="2" name="Rectángulo 1"/>
          <p:cNvSpPr/>
          <p:nvPr/>
        </p:nvSpPr>
        <p:spPr>
          <a:xfrm>
            <a:off x="463924" y="1046032"/>
            <a:ext cx="4350124" cy="5172185"/>
          </a:xfrm>
          <a:prstGeom prst="rect">
            <a:avLst/>
          </a:prstGeom>
        </p:spPr>
        <p:txBody>
          <a:bodyPr wrap="square">
            <a:spAutoFit/>
          </a:bodyPr>
          <a:lstStyle/>
          <a:p>
            <a:pPr algn="just">
              <a:lnSpc>
                <a:spcPct val="115000"/>
              </a:lnSpc>
              <a:spcAft>
                <a:spcPts val="1000"/>
              </a:spcAft>
              <a:tabLst>
                <a:tab pos="819150" algn="l"/>
              </a:tabLst>
            </a:pPr>
            <a:r>
              <a:rPr lang="es-ES" b="1" dirty="0">
                <a:solidFill>
                  <a:schemeClr val="tx2">
                    <a:lumMod val="75000"/>
                  </a:schemeClr>
                </a:solidFill>
                <a:ea typeface="Calibri" charset="0"/>
                <a:cs typeface="Calibri" charset="0"/>
              </a:rPr>
              <a:t>Variables Tipos de Datos </a:t>
            </a:r>
            <a:r>
              <a:rPr lang="es-ES" b="1" dirty="0" smtClean="0">
                <a:solidFill>
                  <a:schemeClr val="tx2">
                    <a:lumMod val="75000"/>
                  </a:schemeClr>
                </a:solidFill>
                <a:ea typeface="Calibri" charset="0"/>
                <a:cs typeface="Calibri" charset="0"/>
              </a:rPr>
              <a:t>LOB</a:t>
            </a:r>
            <a:endParaRPr lang="es-ES" b="1" dirty="0">
              <a:solidFill>
                <a:schemeClr val="tx2">
                  <a:lumMod val="75000"/>
                </a:schemeClr>
              </a:solidFill>
              <a:ea typeface="Calibri" charset="0"/>
              <a:cs typeface="Calibri" charset="0"/>
            </a:endParaRPr>
          </a:p>
          <a:p>
            <a:pPr marL="285750" indent="-285750" algn="just">
              <a:lnSpc>
                <a:spcPct val="115000"/>
              </a:lnSpc>
              <a:spcAft>
                <a:spcPts val="1000"/>
              </a:spcAft>
              <a:buFont typeface="Arial" charset="0"/>
              <a:buChar char="•"/>
              <a:tabLst>
                <a:tab pos="819150" algn="l"/>
              </a:tabLst>
            </a:pPr>
            <a:r>
              <a:rPr lang="es-ES" b="1" dirty="0" smtClean="0">
                <a:solidFill>
                  <a:schemeClr val="tx2">
                    <a:lumMod val="75000"/>
                  </a:schemeClr>
                </a:solidFill>
                <a:ea typeface="Calibri" charset="0"/>
                <a:cs typeface="Calibri" charset="0"/>
              </a:rPr>
              <a:t>Lobs </a:t>
            </a:r>
            <a:r>
              <a:rPr lang="es-ES" b="1" dirty="0">
                <a:solidFill>
                  <a:schemeClr val="tx2">
                    <a:lumMod val="75000"/>
                  </a:schemeClr>
                </a:solidFill>
                <a:ea typeface="Calibri" charset="0"/>
                <a:cs typeface="Calibri" charset="0"/>
              </a:rPr>
              <a:t>(largo objetos</a:t>
            </a:r>
            <a:r>
              <a:rPr lang="es-ES" b="1" dirty="0" smtClean="0">
                <a:solidFill>
                  <a:schemeClr val="tx2">
                    <a:lumMod val="75000"/>
                  </a:schemeClr>
                </a:solidFill>
                <a:ea typeface="Calibri" charset="0"/>
                <a:cs typeface="Calibri" charset="0"/>
              </a:rPr>
              <a:t>): </a:t>
            </a:r>
            <a:r>
              <a:rPr lang="es-ES" dirty="0">
                <a:solidFill>
                  <a:schemeClr val="tx2">
                    <a:lumMod val="50000"/>
                  </a:schemeClr>
                </a:solidFill>
                <a:ea typeface="Calibri" charset="0"/>
                <a:cs typeface="Calibri" charset="0"/>
              </a:rPr>
              <a:t>es el medio para almacenar cantidad de datos grande. Se pueden almacenar bloques de datos (como imágenes de gráficos, videos y formatos de música) por sobre los 4GB</a:t>
            </a:r>
            <a:r>
              <a:rPr lang="es-ES" dirty="0" smtClean="0">
                <a:solidFill>
                  <a:schemeClr val="tx2">
                    <a:lumMod val="50000"/>
                  </a:schemeClr>
                </a:solidFill>
                <a:ea typeface="Calibri" charset="0"/>
                <a:cs typeface="Calibri" charset="0"/>
              </a:rPr>
              <a:t>:</a:t>
            </a:r>
            <a:endParaRPr lang="es-ES_tradnl" sz="1600" dirty="0">
              <a:solidFill>
                <a:srgbClr val="000000"/>
              </a:solidFill>
              <a:ea typeface="Calibri" charset="0"/>
              <a:cs typeface="Calibri" charset="0"/>
            </a:endParaRPr>
          </a:p>
          <a:p>
            <a:pPr marL="285750" lvl="0" indent="-285750" algn="just">
              <a:lnSpc>
                <a:spcPct val="115000"/>
              </a:lnSpc>
              <a:spcAft>
                <a:spcPts val="1000"/>
              </a:spcAft>
              <a:buFont typeface="Arial" charset="0"/>
              <a:buChar char="•"/>
              <a:tabLst>
                <a:tab pos="819150" algn="l"/>
              </a:tabLst>
            </a:pPr>
            <a:r>
              <a:rPr lang="es-ES" b="1" dirty="0" smtClean="0">
                <a:solidFill>
                  <a:schemeClr val="tx2">
                    <a:lumMod val="75000"/>
                  </a:schemeClr>
                </a:solidFill>
                <a:ea typeface="Times New Roman" charset="0"/>
                <a:cs typeface="Times New Roman" charset="0"/>
              </a:rPr>
              <a:t>CLOB </a:t>
            </a:r>
            <a:r>
              <a:rPr lang="es-ES" b="1" dirty="0">
                <a:solidFill>
                  <a:schemeClr val="tx2">
                    <a:lumMod val="75000"/>
                  </a:schemeClr>
                </a:solidFill>
                <a:ea typeface="Times New Roman" charset="0"/>
                <a:cs typeface="Times New Roman" charset="0"/>
              </a:rPr>
              <a:t>(carácter </a:t>
            </a:r>
            <a:r>
              <a:rPr lang="es-ES" b="1" dirty="0" err="1">
                <a:solidFill>
                  <a:schemeClr val="tx2">
                    <a:lumMod val="75000"/>
                  </a:schemeClr>
                </a:solidFill>
                <a:ea typeface="Times New Roman" charset="0"/>
                <a:cs typeface="Times New Roman" charset="0"/>
              </a:rPr>
              <a:t>large</a:t>
            </a:r>
            <a:r>
              <a:rPr lang="es-ES" b="1" dirty="0">
                <a:solidFill>
                  <a:schemeClr val="tx2">
                    <a:lumMod val="75000"/>
                  </a:schemeClr>
                </a:solidFill>
                <a:ea typeface="Times New Roman" charset="0"/>
                <a:cs typeface="Times New Roman" charset="0"/>
              </a:rPr>
              <a:t> </a:t>
            </a:r>
            <a:r>
              <a:rPr lang="es-ES" b="1" dirty="0" err="1">
                <a:solidFill>
                  <a:schemeClr val="tx2">
                    <a:lumMod val="75000"/>
                  </a:schemeClr>
                </a:solidFill>
                <a:ea typeface="Times New Roman" charset="0"/>
                <a:cs typeface="Times New Roman" charset="0"/>
              </a:rPr>
              <a:t>object</a:t>
            </a:r>
            <a:r>
              <a:rPr lang="es-ES" b="1" dirty="0">
                <a:solidFill>
                  <a:schemeClr val="tx2">
                    <a:lumMod val="75000"/>
                  </a:schemeClr>
                </a:solidFill>
                <a:ea typeface="Times New Roman" charset="0"/>
                <a:cs typeface="Times New Roman" charset="0"/>
              </a:rPr>
              <a:t>): </a:t>
            </a:r>
            <a:r>
              <a:rPr lang="es-ES" dirty="0">
                <a:solidFill>
                  <a:schemeClr val="tx2">
                    <a:lumMod val="50000"/>
                  </a:schemeClr>
                </a:solidFill>
                <a:ea typeface="Times New Roman" charset="0"/>
                <a:cs typeface="Times New Roman" charset="0"/>
              </a:rPr>
              <a:t>Usado para almacenar grandes bloques de datos caracteres en la Base de </a:t>
            </a:r>
            <a:r>
              <a:rPr lang="es-ES" dirty="0" smtClean="0">
                <a:solidFill>
                  <a:schemeClr val="tx2">
                    <a:lumMod val="50000"/>
                  </a:schemeClr>
                </a:solidFill>
                <a:ea typeface="Times New Roman" charset="0"/>
                <a:cs typeface="Times New Roman" charset="0"/>
              </a:rPr>
              <a:t>Datos. </a:t>
            </a:r>
            <a:r>
              <a:rPr lang="es-ES" dirty="0" smtClean="0">
                <a:solidFill>
                  <a:schemeClr val="tx2">
                    <a:lumMod val="50000"/>
                  </a:schemeClr>
                </a:solidFill>
                <a:ea typeface="Calibri" charset="0"/>
                <a:cs typeface="Calibri" charset="0"/>
              </a:rPr>
              <a:t>Los </a:t>
            </a:r>
            <a:r>
              <a:rPr lang="es-ES" dirty="0">
                <a:solidFill>
                  <a:schemeClr val="tx2">
                    <a:lumMod val="50000"/>
                  </a:schemeClr>
                </a:solidFill>
                <a:ea typeface="Calibri" charset="0"/>
                <a:cs typeface="Calibri" charset="0"/>
              </a:rPr>
              <a:t>CLOB almacenan texto que contienen grandes cantidades de bytes. Reemplaza al tipo de dato LONG, utilizado en versiones anteriores de base de datos </a:t>
            </a:r>
            <a:r>
              <a:rPr lang="es-ES" dirty="0" smtClean="0">
                <a:solidFill>
                  <a:schemeClr val="tx2">
                    <a:lumMod val="50000"/>
                  </a:schemeClr>
                </a:solidFill>
                <a:ea typeface="Calibri" charset="0"/>
                <a:cs typeface="Calibri" charset="0"/>
              </a:rPr>
              <a:t>Oracle</a:t>
            </a:r>
            <a:r>
              <a:rPr lang="es-ES" dirty="0">
                <a:solidFill>
                  <a:schemeClr val="tx2">
                    <a:lumMod val="50000"/>
                  </a:schemeClr>
                </a:solidFill>
                <a:ea typeface="Calibri" charset="0"/>
                <a:cs typeface="Calibri" charset="0"/>
              </a:rPr>
              <a:t>.</a:t>
            </a:r>
            <a:endParaRPr lang="es-ES_tradnl" sz="1600" dirty="0">
              <a:solidFill>
                <a:schemeClr val="tx2">
                  <a:lumMod val="50000"/>
                </a:schemeClr>
              </a:solidFill>
              <a:ea typeface="Calibri" charset="0"/>
              <a:cs typeface="Calibri" charset="0"/>
            </a:endParaRPr>
          </a:p>
          <a:p>
            <a:r>
              <a:rPr lang="es-ES" dirty="0">
                <a:solidFill>
                  <a:schemeClr val="tx2">
                    <a:lumMod val="50000"/>
                  </a:schemeClr>
                </a:solidFill>
                <a:ea typeface="Calibri" charset="0"/>
                <a:cs typeface="Calibri" charset="0"/>
              </a:rPr>
              <a:t>Existe automáticamente una conversión implícita entre los CLOB y VARCHAR2. </a:t>
            </a:r>
            <a:endParaRPr lang="es-ES_tradnl" dirty="0">
              <a:solidFill>
                <a:schemeClr val="tx2">
                  <a:lumMod val="50000"/>
                </a:schemeClr>
              </a:solidFill>
            </a:endParaRPr>
          </a:p>
        </p:txBody>
      </p:sp>
      <p:sp>
        <p:nvSpPr>
          <p:cNvPr id="5" name="Rectangle 2"/>
          <p:cNvSpPr>
            <a:spLocks noChangeArrowheads="1"/>
          </p:cNvSpPr>
          <p:nvPr/>
        </p:nvSpPr>
        <p:spPr bwMode="auto">
          <a:xfrm>
            <a:off x="4814049" y="1558351"/>
            <a:ext cx="1555602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endParaRPr lang="es-ES_tradnl"/>
          </a:p>
        </p:txBody>
      </p:sp>
      <p:graphicFrame>
        <p:nvGraphicFramePr>
          <p:cNvPr id="7" name="Objeto 6"/>
          <p:cNvGraphicFramePr>
            <a:graphicFrameLocks noChangeAspect="1"/>
          </p:cNvGraphicFramePr>
          <p:nvPr>
            <p:extLst>
              <p:ext uri="{D42A27DB-BD31-4B8C-83A1-F6EECF244321}">
                <p14:modId xmlns:p14="http://schemas.microsoft.com/office/powerpoint/2010/main" val="714110804"/>
              </p:ext>
            </p:extLst>
          </p:nvPr>
        </p:nvGraphicFramePr>
        <p:xfrm>
          <a:off x="5105400" y="2474924"/>
          <a:ext cx="3784725" cy="2314400"/>
        </p:xfrm>
        <a:graphic>
          <a:graphicData uri="http://schemas.openxmlformats.org/presentationml/2006/ole">
            <mc:AlternateContent xmlns:mc="http://schemas.openxmlformats.org/markup-compatibility/2006">
              <mc:Choice xmlns:v="urn:schemas-microsoft-com:vml" Requires="v">
                <p:oleObj spid="_x0000_s45060" r:id="rId3" imgW="7118716" imgH="4337273" progId="PBrush">
                  <p:embed/>
                </p:oleObj>
              </mc:Choice>
              <mc:Fallback>
                <p:oleObj r:id="rId3" imgW="7118716" imgH="4337273" progId="PBrush">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05400" y="2474924"/>
                        <a:ext cx="3784725" cy="2314400"/>
                      </a:xfrm>
                      <a:prstGeom prst="rect">
                        <a:avLst/>
                      </a:prstGeom>
                      <a:noFill/>
                    </p:spPr>
                  </p:pic>
                </p:oleObj>
              </mc:Fallback>
            </mc:AlternateContent>
          </a:graphicData>
        </a:graphic>
      </p:graphicFrame>
    </p:spTree>
    <p:extLst>
      <p:ext uri="{BB962C8B-B14F-4D97-AF65-F5344CB8AC3E}">
        <p14:creationId xmlns:p14="http://schemas.microsoft.com/office/powerpoint/2010/main" val="88320910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s-ES_tradnl"/>
          </a:p>
        </p:txBody>
      </p:sp>
      <p:sp>
        <p:nvSpPr>
          <p:cNvPr id="6" name="Rectángulo 5"/>
          <p:cNvSpPr/>
          <p:nvPr/>
        </p:nvSpPr>
        <p:spPr>
          <a:xfrm>
            <a:off x="5105400" y="399701"/>
            <a:ext cx="3216396" cy="646331"/>
          </a:xfrm>
          <a:prstGeom prst="rect">
            <a:avLst/>
          </a:prstGeom>
        </p:spPr>
        <p:txBody>
          <a:bodyPr wrap="square">
            <a:spAutoFit/>
          </a:bodyPr>
          <a:lstStyle/>
          <a:p>
            <a:pPr algn="r"/>
            <a:r>
              <a:rPr lang="es-ES" dirty="0">
                <a:solidFill>
                  <a:schemeClr val="bg1"/>
                </a:solidFill>
              </a:rPr>
              <a:t>Uso de Variables de tipo compuestas y LOB</a:t>
            </a:r>
            <a:endParaRPr lang="es-ES_tradnl" b="1" dirty="0">
              <a:solidFill>
                <a:schemeClr val="bg1"/>
              </a:solidFill>
              <a:latin typeface="Candara"/>
              <a:cs typeface="Candara"/>
            </a:endParaRPr>
          </a:p>
        </p:txBody>
      </p:sp>
      <p:sp>
        <p:nvSpPr>
          <p:cNvPr id="4" name="Rectangle 2"/>
          <p:cNvSpPr>
            <a:spLocks noChangeArrowheads="1"/>
          </p:cNvSpPr>
          <p:nvPr/>
        </p:nvSpPr>
        <p:spPr bwMode="auto">
          <a:xfrm>
            <a:off x="1275537" y="2859207"/>
            <a:ext cx="3865958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endParaRPr lang="es-ES_tradnl"/>
          </a:p>
        </p:txBody>
      </p:sp>
      <p:sp>
        <p:nvSpPr>
          <p:cNvPr id="2" name="Rectángulo 1"/>
          <p:cNvSpPr/>
          <p:nvPr/>
        </p:nvSpPr>
        <p:spPr>
          <a:xfrm>
            <a:off x="3415551" y="1220844"/>
            <a:ext cx="5513295" cy="4998804"/>
          </a:xfrm>
          <a:prstGeom prst="rect">
            <a:avLst/>
          </a:prstGeom>
        </p:spPr>
        <p:txBody>
          <a:bodyPr wrap="square" numCol="1">
            <a:spAutoFit/>
          </a:bodyPr>
          <a:lstStyle/>
          <a:p>
            <a:pPr marL="285750" indent="-285750" algn="just">
              <a:lnSpc>
                <a:spcPct val="115000"/>
              </a:lnSpc>
              <a:spcAft>
                <a:spcPts val="1000"/>
              </a:spcAft>
              <a:buFont typeface="Arial" charset="0"/>
              <a:buChar char="•"/>
              <a:tabLst>
                <a:tab pos="819150" algn="l"/>
              </a:tabLst>
            </a:pPr>
            <a:r>
              <a:rPr lang="es-ES" b="1" dirty="0">
                <a:solidFill>
                  <a:schemeClr val="tx2">
                    <a:lumMod val="75000"/>
                  </a:schemeClr>
                </a:solidFill>
                <a:ea typeface="Times New Roman" charset="0"/>
                <a:cs typeface="Times New Roman" charset="0"/>
              </a:rPr>
              <a:t>BFILE</a:t>
            </a:r>
            <a:r>
              <a:rPr lang="es-ES" dirty="0">
                <a:solidFill>
                  <a:schemeClr val="tx2">
                    <a:lumMod val="75000"/>
                  </a:schemeClr>
                </a:solidFill>
                <a:ea typeface="Times New Roman" charset="0"/>
                <a:cs typeface="Times New Roman" charset="0"/>
              </a:rPr>
              <a:t> (</a:t>
            </a:r>
            <a:r>
              <a:rPr lang="es-ES" dirty="0" err="1">
                <a:solidFill>
                  <a:schemeClr val="tx2">
                    <a:lumMod val="75000"/>
                  </a:schemeClr>
                </a:solidFill>
                <a:ea typeface="Times New Roman" charset="0"/>
                <a:cs typeface="Times New Roman" charset="0"/>
              </a:rPr>
              <a:t>binary</a:t>
            </a:r>
            <a:r>
              <a:rPr lang="es-ES" dirty="0">
                <a:solidFill>
                  <a:schemeClr val="tx2">
                    <a:lumMod val="75000"/>
                  </a:schemeClr>
                </a:solidFill>
                <a:ea typeface="Times New Roman" charset="0"/>
                <a:cs typeface="Times New Roman" charset="0"/>
              </a:rPr>
              <a:t> file): </a:t>
            </a:r>
            <a:r>
              <a:rPr lang="es-ES" dirty="0" smtClean="0">
                <a:solidFill>
                  <a:schemeClr val="tx2">
                    <a:lumMod val="50000"/>
                  </a:schemeClr>
                </a:solidFill>
                <a:ea typeface="Times New Roman" charset="0"/>
                <a:cs typeface="Times New Roman" charset="0"/>
              </a:rPr>
              <a:t>Almacena </a:t>
            </a:r>
            <a:r>
              <a:rPr lang="es-ES" dirty="0">
                <a:solidFill>
                  <a:schemeClr val="tx2">
                    <a:lumMod val="50000"/>
                  </a:schemeClr>
                </a:solidFill>
                <a:ea typeface="Times New Roman" charset="0"/>
                <a:cs typeface="Times New Roman" charset="0"/>
              </a:rPr>
              <a:t>archivos binarios grandes. A diferencia de otros </a:t>
            </a:r>
            <a:r>
              <a:rPr lang="es-ES" dirty="0" smtClean="0">
                <a:solidFill>
                  <a:schemeClr val="tx2">
                    <a:lumMod val="50000"/>
                  </a:schemeClr>
                </a:solidFill>
                <a:ea typeface="Times New Roman" charset="0"/>
                <a:cs typeface="Times New Roman" charset="0"/>
              </a:rPr>
              <a:t>Lobs, BFILES </a:t>
            </a:r>
            <a:r>
              <a:rPr lang="es-ES" dirty="0">
                <a:solidFill>
                  <a:schemeClr val="tx2">
                    <a:lumMod val="50000"/>
                  </a:schemeClr>
                </a:solidFill>
                <a:ea typeface="Times New Roman" charset="0"/>
                <a:cs typeface="Times New Roman" charset="0"/>
              </a:rPr>
              <a:t>no están almacenados en la Base de Datos, ellos están fuera de la Base de Datos. Sólo un puntero para el BFILE es almacenado en la Base de Datos, es decir, Los </a:t>
            </a:r>
            <a:r>
              <a:rPr lang="es-ES" dirty="0" err="1">
                <a:solidFill>
                  <a:schemeClr val="tx2">
                    <a:lumMod val="50000"/>
                  </a:schemeClr>
                </a:solidFill>
                <a:ea typeface="Times New Roman" charset="0"/>
                <a:cs typeface="Times New Roman" charset="0"/>
              </a:rPr>
              <a:t>BFILEs</a:t>
            </a:r>
            <a:r>
              <a:rPr lang="es-ES" dirty="0">
                <a:solidFill>
                  <a:schemeClr val="tx2">
                    <a:lumMod val="50000"/>
                  </a:schemeClr>
                </a:solidFill>
                <a:ea typeface="Times New Roman" charset="0"/>
                <a:cs typeface="Times New Roman" charset="0"/>
              </a:rPr>
              <a:t> almacenan información multimedia, pero el contenido es almacenado físicamente en el sistema operativo, por dicha razón los BFILES solo se pueden acceder en modo lectura, por tanto, no se pueden hacer modificaciones o cambios al </a:t>
            </a:r>
            <a:r>
              <a:rPr lang="es-ES" dirty="0" smtClean="0">
                <a:solidFill>
                  <a:schemeClr val="tx2">
                    <a:lumMod val="50000"/>
                  </a:schemeClr>
                </a:solidFill>
                <a:ea typeface="Times New Roman" charset="0"/>
                <a:cs typeface="Times New Roman" charset="0"/>
              </a:rPr>
              <a:t>contenido.</a:t>
            </a:r>
            <a:endParaRPr lang="es-ES_tradnl" dirty="0" smtClean="0">
              <a:solidFill>
                <a:schemeClr val="tx2">
                  <a:lumMod val="50000"/>
                </a:schemeClr>
              </a:solidFill>
              <a:ea typeface="Calibri" charset="0"/>
              <a:cs typeface="Calibri" charset="0"/>
            </a:endParaRPr>
          </a:p>
          <a:p>
            <a:pPr lvl="1" algn="just">
              <a:lnSpc>
                <a:spcPct val="115000"/>
              </a:lnSpc>
              <a:spcAft>
                <a:spcPts val="1000"/>
              </a:spcAft>
              <a:tabLst>
                <a:tab pos="819150" algn="l"/>
              </a:tabLst>
            </a:pPr>
            <a:r>
              <a:rPr lang="es-ES" dirty="0" smtClean="0">
                <a:solidFill>
                  <a:schemeClr val="tx2">
                    <a:lumMod val="50000"/>
                  </a:schemeClr>
                </a:solidFill>
                <a:ea typeface="Calibri" charset="0"/>
                <a:cs typeface="Calibri" charset="0"/>
              </a:rPr>
              <a:t>Es </a:t>
            </a:r>
            <a:r>
              <a:rPr lang="es-ES" dirty="0">
                <a:solidFill>
                  <a:schemeClr val="tx2">
                    <a:lumMod val="50000"/>
                  </a:schemeClr>
                </a:solidFill>
                <a:ea typeface="Times New Roman" charset="0"/>
                <a:cs typeface="Times New Roman" charset="0"/>
              </a:rPr>
              <a:t>importante</a:t>
            </a:r>
            <a:r>
              <a:rPr lang="es-ES" dirty="0">
                <a:solidFill>
                  <a:schemeClr val="tx2">
                    <a:lumMod val="50000"/>
                  </a:schemeClr>
                </a:solidFill>
                <a:ea typeface="Calibri" charset="0"/>
                <a:cs typeface="Calibri" charset="0"/>
              </a:rPr>
              <a:t> considerar que si los sistemas, cuentan con BFILES deben </a:t>
            </a:r>
            <a:r>
              <a:rPr lang="es-ES" dirty="0" smtClean="0">
                <a:solidFill>
                  <a:schemeClr val="tx2">
                    <a:lumMod val="50000"/>
                  </a:schemeClr>
                </a:solidFill>
                <a:ea typeface="Calibri" charset="0"/>
                <a:cs typeface="Calibri" charset="0"/>
              </a:rPr>
              <a:t>considerar </a:t>
            </a:r>
            <a:r>
              <a:rPr lang="es-ES" dirty="0">
                <a:solidFill>
                  <a:schemeClr val="tx2">
                    <a:lumMod val="50000"/>
                  </a:schemeClr>
                </a:solidFill>
                <a:ea typeface="Calibri" charset="0"/>
                <a:cs typeface="Calibri" charset="0"/>
              </a:rPr>
              <a:t>en la política de </a:t>
            </a:r>
            <a:r>
              <a:rPr lang="es-ES" dirty="0" err="1">
                <a:solidFill>
                  <a:schemeClr val="tx2">
                    <a:lumMod val="50000"/>
                  </a:schemeClr>
                </a:solidFill>
                <a:ea typeface="Calibri" charset="0"/>
                <a:cs typeface="Calibri" charset="0"/>
              </a:rPr>
              <a:t>backups</a:t>
            </a:r>
            <a:r>
              <a:rPr lang="es-ES" dirty="0">
                <a:solidFill>
                  <a:schemeClr val="tx2">
                    <a:lumMod val="50000"/>
                  </a:schemeClr>
                </a:solidFill>
                <a:ea typeface="Calibri" charset="0"/>
                <a:cs typeface="Calibri" charset="0"/>
              </a:rPr>
              <a:t> incluir los directorios de los archivos que son referenciados en las columnas BFILE de la base de </a:t>
            </a:r>
            <a:r>
              <a:rPr lang="es-ES" dirty="0" smtClean="0">
                <a:solidFill>
                  <a:schemeClr val="tx2">
                    <a:lumMod val="50000"/>
                  </a:schemeClr>
                </a:solidFill>
                <a:ea typeface="Calibri" charset="0"/>
                <a:cs typeface="Calibri" charset="0"/>
              </a:rPr>
              <a:t>datos.</a:t>
            </a:r>
            <a:endParaRPr lang="es-ES_tradnl" dirty="0" smtClean="0">
              <a:solidFill>
                <a:schemeClr val="tx2">
                  <a:lumMod val="50000"/>
                </a:schemeClr>
              </a:solidFill>
              <a:ea typeface="Calibri" charset="0"/>
              <a:cs typeface="Calibri" charset="0"/>
            </a:endParaRPr>
          </a:p>
        </p:txBody>
      </p:sp>
      <p:sp>
        <p:nvSpPr>
          <p:cNvPr id="5" name="Rectangle 2"/>
          <p:cNvSpPr>
            <a:spLocks noChangeArrowheads="1"/>
          </p:cNvSpPr>
          <p:nvPr/>
        </p:nvSpPr>
        <p:spPr bwMode="auto">
          <a:xfrm>
            <a:off x="308765" y="2299445"/>
            <a:ext cx="9999325"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endParaRPr lang="es-ES_tradnl"/>
          </a:p>
        </p:txBody>
      </p:sp>
      <p:graphicFrame>
        <p:nvGraphicFramePr>
          <p:cNvPr id="7" name="Objeto 6"/>
          <p:cNvGraphicFramePr>
            <a:graphicFrameLocks noChangeAspect="1"/>
          </p:cNvGraphicFramePr>
          <p:nvPr>
            <p:extLst>
              <p:ext uri="{D42A27DB-BD31-4B8C-83A1-F6EECF244321}">
                <p14:modId xmlns:p14="http://schemas.microsoft.com/office/powerpoint/2010/main" val="1104225810"/>
              </p:ext>
            </p:extLst>
          </p:nvPr>
        </p:nvGraphicFramePr>
        <p:xfrm>
          <a:off x="143731" y="2299445"/>
          <a:ext cx="3436855" cy="3038289"/>
        </p:xfrm>
        <a:graphic>
          <a:graphicData uri="http://schemas.openxmlformats.org/presentationml/2006/ole">
            <mc:AlternateContent xmlns:mc="http://schemas.openxmlformats.org/markup-compatibility/2006">
              <mc:Choice xmlns:v="urn:schemas-microsoft-com:vml" Requires="v">
                <p:oleObj spid="_x0000_s44037" r:id="rId3" imgW="6490034" imgH="5524784" progId="PBrush">
                  <p:embed/>
                </p:oleObj>
              </mc:Choice>
              <mc:Fallback>
                <p:oleObj r:id="rId3" imgW="6490034" imgH="5524784" progId="PBrush">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3731" y="2299445"/>
                        <a:ext cx="3436855" cy="3038289"/>
                      </a:xfrm>
                      <a:prstGeom prst="rect">
                        <a:avLst/>
                      </a:prstGeom>
                      <a:noFill/>
                    </p:spPr>
                  </p:pic>
                </p:oleObj>
              </mc:Fallback>
            </mc:AlternateContent>
          </a:graphicData>
        </a:graphic>
      </p:graphicFrame>
    </p:spTree>
    <p:extLst>
      <p:ext uri="{BB962C8B-B14F-4D97-AF65-F5344CB8AC3E}">
        <p14:creationId xmlns:p14="http://schemas.microsoft.com/office/powerpoint/2010/main" val="35470232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s-ES_tradnl"/>
          </a:p>
        </p:txBody>
      </p:sp>
      <p:sp>
        <p:nvSpPr>
          <p:cNvPr id="6" name="Rectángulo 5"/>
          <p:cNvSpPr/>
          <p:nvPr/>
        </p:nvSpPr>
        <p:spPr>
          <a:xfrm>
            <a:off x="5105400" y="399701"/>
            <a:ext cx="3216396" cy="646331"/>
          </a:xfrm>
          <a:prstGeom prst="rect">
            <a:avLst/>
          </a:prstGeom>
        </p:spPr>
        <p:txBody>
          <a:bodyPr wrap="square">
            <a:spAutoFit/>
          </a:bodyPr>
          <a:lstStyle/>
          <a:p>
            <a:pPr algn="r"/>
            <a:r>
              <a:rPr lang="es-ES" dirty="0">
                <a:solidFill>
                  <a:schemeClr val="bg1"/>
                </a:solidFill>
              </a:rPr>
              <a:t>Uso de Variables de tipo compuestas y LOB</a:t>
            </a:r>
            <a:endParaRPr lang="es-ES_tradnl" b="1" dirty="0">
              <a:solidFill>
                <a:schemeClr val="bg1"/>
              </a:solidFill>
              <a:latin typeface="Candara"/>
              <a:cs typeface="Candara"/>
            </a:endParaRPr>
          </a:p>
        </p:txBody>
      </p:sp>
      <p:sp>
        <p:nvSpPr>
          <p:cNvPr id="4" name="Rectangle 2"/>
          <p:cNvSpPr>
            <a:spLocks noChangeArrowheads="1"/>
          </p:cNvSpPr>
          <p:nvPr/>
        </p:nvSpPr>
        <p:spPr bwMode="auto">
          <a:xfrm>
            <a:off x="1275537" y="2859207"/>
            <a:ext cx="3865958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endParaRPr lang="es-ES_tradnl"/>
          </a:p>
        </p:txBody>
      </p:sp>
      <p:sp>
        <p:nvSpPr>
          <p:cNvPr id="2" name="Rectángulo 1"/>
          <p:cNvSpPr/>
          <p:nvPr/>
        </p:nvSpPr>
        <p:spPr>
          <a:xfrm>
            <a:off x="497541" y="2286001"/>
            <a:ext cx="8148918" cy="2090316"/>
          </a:xfrm>
          <a:prstGeom prst="rect">
            <a:avLst/>
          </a:prstGeom>
        </p:spPr>
        <p:txBody>
          <a:bodyPr wrap="square">
            <a:spAutoFit/>
          </a:bodyPr>
          <a:lstStyle/>
          <a:p>
            <a:pPr lvl="1" algn="just">
              <a:lnSpc>
                <a:spcPct val="115000"/>
              </a:lnSpc>
              <a:spcAft>
                <a:spcPts val="1000"/>
              </a:spcAft>
              <a:tabLst>
                <a:tab pos="819150" algn="l"/>
              </a:tabLst>
            </a:pPr>
            <a:r>
              <a:rPr lang="es-ES" dirty="0">
                <a:solidFill>
                  <a:schemeClr val="tx2">
                    <a:lumMod val="50000"/>
                  </a:schemeClr>
                </a:solidFill>
                <a:ea typeface="Calibri" charset="0"/>
                <a:cs typeface="Calibri" charset="0"/>
              </a:rPr>
              <a:t>Se debe tener presente que existe una máxima cantidad de archivos concurrentes que pueden ser leídos por sesión, la cual está limitada por el parámetro SESSION_MAX_OPEN_FILES (el valor por default es 10), por lo cual, limita también la cantidad de lecturas concurrentes sobre campos BFILE por sesión.</a:t>
            </a:r>
            <a:endParaRPr lang="es-ES_tradnl" dirty="0">
              <a:solidFill>
                <a:schemeClr val="tx2">
                  <a:lumMod val="50000"/>
                </a:schemeClr>
              </a:solidFill>
              <a:ea typeface="Calibri" charset="0"/>
              <a:cs typeface="Calibri" charset="0"/>
            </a:endParaRPr>
          </a:p>
          <a:p>
            <a:pPr lvl="1" algn="just"/>
            <a:r>
              <a:rPr lang="es-ES" dirty="0">
                <a:solidFill>
                  <a:schemeClr val="tx2">
                    <a:lumMod val="50000"/>
                  </a:schemeClr>
                </a:solidFill>
                <a:ea typeface="Calibri" charset="0"/>
                <a:cs typeface="Calibri" charset="0"/>
              </a:rPr>
              <a:t>Para trabajar con BLOB se requiere de Objetos Directorios en la base de datos. </a:t>
            </a:r>
            <a:endParaRPr lang="es-ES_tradnl" dirty="0">
              <a:solidFill>
                <a:schemeClr val="tx2">
                  <a:lumMod val="50000"/>
                </a:schemeClr>
              </a:solidFill>
            </a:endParaRPr>
          </a:p>
        </p:txBody>
      </p:sp>
    </p:spTree>
    <p:extLst>
      <p:ext uri="{BB962C8B-B14F-4D97-AF65-F5344CB8AC3E}">
        <p14:creationId xmlns:p14="http://schemas.microsoft.com/office/powerpoint/2010/main" val="80337681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s-ES_tradnl"/>
          </a:p>
        </p:txBody>
      </p:sp>
      <p:sp>
        <p:nvSpPr>
          <p:cNvPr id="6" name="Rectángulo 5"/>
          <p:cNvSpPr/>
          <p:nvPr/>
        </p:nvSpPr>
        <p:spPr>
          <a:xfrm>
            <a:off x="5105400" y="399701"/>
            <a:ext cx="3216396" cy="646331"/>
          </a:xfrm>
          <a:prstGeom prst="rect">
            <a:avLst/>
          </a:prstGeom>
        </p:spPr>
        <p:txBody>
          <a:bodyPr wrap="square">
            <a:spAutoFit/>
          </a:bodyPr>
          <a:lstStyle/>
          <a:p>
            <a:pPr algn="r"/>
            <a:r>
              <a:rPr lang="es-ES" dirty="0">
                <a:solidFill>
                  <a:schemeClr val="bg1"/>
                </a:solidFill>
              </a:rPr>
              <a:t>Uso de Variables de tipo compuestas y LOB</a:t>
            </a:r>
            <a:endParaRPr lang="es-ES_tradnl" b="1" dirty="0">
              <a:solidFill>
                <a:schemeClr val="bg1"/>
              </a:solidFill>
              <a:latin typeface="Candara"/>
              <a:cs typeface="Candara"/>
            </a:endParaRPr>
          </a:p>
        </p:txBody>
      </p:sp>
      <p:sp>
        <p:nvSpPr>
          <p:cNvPr id="4" name="Rectangle 2"/>
          <p:cNvSpPr>
            <a:spLocks noChangeArrowheads="1"/>
          </p:cNvSpPr>
          <p:nvPr/>
        </p:nvSpPr>
        <p:spPr bwMode="auto">
          <a:xfrm>
            <a:off x="1275537" y="2859207"/>
            <a:ext cx="3865958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endParaRPr lang="es-ES_tradnl"/>
          </a:p>
        </p:txBody>
      </p:sp>
      <p:sp>
        <p:nvSpPr>
          <p:cNvPr id="2" name="Rectángulo 1"/>
          <p:cNvSpPr/>
          <p:nvPr/>
        </p:nvSpPr>
        <p:spPr>
          <a:xfrm>
            <a:off x="595186" y="1352455"/>
            <a:ext cx="8064720" cy="923330"/>
          </a:xfrm>
          <a:prstGeom prst="rect">
            <a:avLst/>
          </a:prstGeom>
        </p:spPr>
        <p:txBody>
          <a:bodyPr wrap="square">
            <a:spAutoFit/>
          </a:bodyPr>
          <a:lstStyle/>
          <a:p>
            <a:pPr marL="285750" indent="-285750" algn="just">
              <a:buFont typeface="Arial" charset="0"/>
              <a:buChar char="•"/>
            </a:pPr>
            <a:r>
              <a:rPr lang="es-ES" b="1" dirty="0">
                <a:solidFill>
                  <a:schemeClr val="tx2">
                    <a:lumMod val="75000"/>
                  </a:schemeClr>
                </a:solidFill>
                <a:latin typeface="Calibri" charset="0"/>
                <a:ea typeface="Calibri" charset="0"/>
                <a:cs typeface="Calibri" charset="0"/>
              </a:rPr>
              <a:t>NCLOB</a:t>
            </a:r>
            <a:r>
              <a:rPr lang="es-ES" dirty="0">
                <a:solidFill>
                  <a:schemeClr val="tx2">
                    <a:lumMod val="75000"/>
                  </a:schemeClr>
                </a:solidFill>
                <a:latin typeface="Calibri" charset="0"/>
                <a:ea typeface="Calibri" charset="0"/>
                <a:cs typeface="Calibri" charset="0"/>
              </a:rPr>
              <a:t> (nacional lenguaje carácter largo objeto): </a:t>
            </a:r>
            <a:r>
              <a:rPr lang="es-ES" dirty="0" smtClean="0">
                <a:solidFill>
                  <a:schemeClr val="tx2">
                    <a:lumMod val="50000"/>
                  </a:schemeClr>
                </a:solidFill>
                <a:latin typeface="Calibri" charset="0"/>
                <a:ea typeface="Calibri" charset="0"/>
                <a:cs typeface="Calibri" charset="0"/>
              </a:rPr>
              <a:t>Es </a:t>
            </a:r>
            <a:r>
              <a:rPr lang="es-ES" dirty="0">
                <a:solidFill>
                  <a:schemeClr val="tx2">
                    <a:lumMod val="50000"/>
                  </a:schemeClr>
                </a:solidFill>
                <a:latin typeface="Calibri" charset="0"/>
                <a:ea typeface="Calibri" charset="0"/>
                <a:cs typeface="Calibri" charset="0"/>
              </a:rPr>
              <a:t>similar a CLOB solo que almacena texto cuyo juego de caracteres está definido por el </a:t>
            </a:r>
            <a:r>
              <a:rPr lang="es-ES" dirty="0" err="1">
                <a:solidFill>
                  <a:schemeClr val="tx2">
                    <a:lumMod val="50000"/>
                  </a:schemeClr>
                </a:solidFill>
                <a:latin typeface="Calibri" charset="0"/>
                <a:ea typeface="Calibri" charset="0"/>
                <a:cs typeface="Calibri" charset="0"/>
              </a:rPr>
              <a:t>National</a:t>
            </a:r>
            <a:r>
              <a:rPr lang="es-ES" dirty="0">
                <a:solidFill>
                  <a:schemeClr val="tx2">
                    <a:lumMod val="50000"/>
                  </a:schemeClr>
                </a:solidFill>
                <a:latin typeface="Calibri" charset="0"/>
                <a:ea typeface="Calibri" charset="0"/>
                <a:cs typeface="Calibri" charset="0"/>
              </a:rPr>
              <a:t> </a:t>
            </a:r>
            <a:r>
              <a:rPr lang="es-ES" dirty="0" err="1">
                <a:solidFill>
                  <a:schemeClr val="tx2">
                    <a:lumMod val="50000"/>
                  </a:schemeClr>
                </a:solidFill>
                <a:latin typeface="Calibri" charset="0"/>
                <a:ea typeface="Calibri" charset="0"/>
                <a:cs typeface="Calibri" charset="0"/>
              </a:rPr>
              <a:t>Character</a:t>
            </a:r>
            <a:r>
              <a:rPr lang="es-ES" dirty="0">
                <a:solidFill>
                  <a:schemeClr val="tx2">
                    <a:lumMod val="50000"/>
                  </a:schemeClr>
                </a:solidFill>
                <a:latin typeface="Calibri" charset="0"/>
                <a:ea typeface="Calibri" charset="0"/>
                <a:cs typeface="Calibri" charset="0"/>
              </a:rPr>
              <a:t> Set de la base de datos Oracle</a:t>
            </a:r>
            <a:r>
              <a:rPr lang="es-ES" dirty="0" smtClean="0">
                <a:solidFill>
                  <a:schemeClr val="tx2">
                    <a:lumMod val="50000"/>
                  </a:schemeClr>
                </a:solidFill>
                <a:latin typeface="Calibri" charset="0"/>
                <a:ea typeface="Calibri" charset="0"/>
                <a:cs typeface="Calibri" charset="0"/>
              </a:rPr>
              <a:t>.</a:t>
            </a:r>
            <a:endParaRPr lang="es-ES_tradnl" dirty="0">
              <a:solidFill>
                <a:schemeClr val="tx2">
                  <a:lumMod val="50000"/>
                </a:schemeClr>
              </a:solidFill>
            </a:endParaRPr>
          </a:p>
        </p:txBody>
      </p:sp>
      <p:sp>
        <p:nvSpPr>
          <p:cNvPr id="5" name="Rectangle 2"/>
          <p:cNvSpPr>
            <a:spLocks noChangeArrowheads="1"/>
          </p:cNvSpPr>
          <p:nvPr/>
        </p:nvSpPr>
        <p:spPr bwMode="auto">
          <a:xfrm>
            <a:off x="2070847" y="3149705"/>
            <a:ext cx="12876989"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endParaRPr lang="es-ES_tradnl"/>
          </a:p>
        </p:txBody>
      </p:sp>
      <p:graphicFrame>
        <p:nvGraphicFramePr>
          <p:cNvPr id="7" name="Objeto 6"/>
          <p:cNvGraphicFramePr>
            <a:graphicFrameLocks noChangeAspect="1"/>
          </p:cNvGraphicFramePr>
          <p:nvPr>
            <p:extLst>
              <p:ext uri="{D42A27DB-BD31-4B8C-83A1-F6EECF244321}">
                <p14:modId xmlns:p14="http://schemas.microsoft.com/office/powerpoint/2010/main" val="499493195"/>
              </p:ext>
            </p:extLst>
          </p:nvPr>
        </p:nvGraphicFramePr>
        <p:xfrm>
          <a:off x="2070847" y="3149706"/>
          <a:ext cx="4536412" cy="2379757"/>
        </p:xfrm>
        <a:graphic>
          <a:graphicData uri="http://schemas.openxmlformats.org/presentationml/2006/ole">
            <mc:AlternateContent xmlns:mc="http://schemas.openxmlformats.org/markup-compatibility/2006">
              <mc:Choice xmlns:v="urn:schemas-microsoft-com:vml" Requires="v">
                <p:oleObj spid="_x0000_s43012" r:id="rId3" imgW="6331275" imgH="3283119" progId="PBrush">
                  <p:embed/>
                </p:oleObj>
              </mc:Choice>
              <mc:Fallback>
                <p:oleObj r:id="rId3" imgW="6331275" imgH="3283119" progId="PBrush">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70847" y="3149706"/>
                        <a:ext cx="4536412" cy="2379757"/>
                      </a:xfrm>
                      <a:prstGeom prst="rect">
                        <a:avLst/>
                      </a:prstGeom>
                      <a:noFill/>
                    </p:spPr>
                  </p:pic>
                </p:oleObj>
              </mc:Fallback>
            </mc:AlternateContent>
          </a:graphicData>
        </a:graphic>
      </p:graphicFrame>
    </p:spTree>
    <p:extLst>
      <p:ext uri="{BB962C8B-B14F-4D97-AF65-F5344CB8AC3E}">
        <p14:creationId xmlns:p14="http://schemas.microsoft.com/office/powerpoint/2010/main" val="21752028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s-ES_tradnl"/>
          </a:p>
        </p:txBody>
      </p:sp>
      <p:sp>
        <p:nvSpPr>
          <p:cNvPr id="6" name="Rectángulo 5"/>
          <p:cNvSpPr/>
          <p:nvPr/>
        </p:nvSpPr>
        <p:spPr>
          <a:xfrm>
            <a:off x="5105400" y="399701"/>
            <a:ext cx="3216396" cy="646331"/>
          </a:xfrm>
          <a:prstGeom prst="rect">
            <a:avLst/>
          </a:prstGeom>
        </p:spPr>
        <p:txBody>
          <a:bodyPr wrap="square">
            <a:spAutoFit/>
          </a:bodyPr>
          <a:lstStyle/>
          <a:p>
            <a:pPr algn="r"/>
            <a:r>
              <a:rPr lang="es-ES" dirty="0">
                <a:solidFill>
                  <a:schemeClr val="bg1"/>
                </a:solidFill>
              </a:rPr>
              <a:t>Uso de Variables de tipo compuestas y LOB</a:t>
            </a:r>
            <a:endParaRPr lang="es-ES_tradnl" b="1" dirty="0">
              <a:solidFill>
                <a:schemeClr val="bg1"/>
              </a:solidFill>
              <a:latin typeface="Candara"/>
              <a:cs typeface="Candara"/>
            </a:endParaRPr>
          </a:p>
        </p:txBody>
      </p:sp>
      <p:sp>
        <p:nvSpPr>
          <p:cNvPr id="4" name="Rectangle 2"/>
          <p:cNvSpPr>
            <a:spLocks noChangeArrowheads="1"/>
          </p:cNvSpPr>
          <p:nvPr/>
        </p:nvSpPr>
        <p:spPr bwMode="auto">
          <a:xfrm>
            <a:off x="1275537" y="2859207"/>
            <a:ext cx="3865958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endParaRPr lang="es-ES_tradnl"/>
          </a:p>
        </p:txBody>
      </p:sp>
      <p:sp>
        <p:nvSpPr>
          <p:cNvPr id="2" name="Rectángulo 1"/>
          <p:cNvSpPr/>
          <p:nvPr/>
        </p:nvSpPr>
        <p:spPr>
          <a:xfrm>
            <a:off x="443753" y="1046032"/>
            <a:ext cx="4760259" cy="5290679"/>
          </a:xfrm>
          <a:prstGeom prst="rect">
            <a:avLst/>
          </a:prstGeom>
        </p:spPr>
        <p:txBody>
          <a:bodyPr wrap="square">
            <a:spAutoFit/>
          </a:bodyPr>
          <a:lstStyle/>
          <a:p>
            <a:pPr marL="342900" lvl="0" indent="-342900" algn="just">
              <a:lnSpc>
                <a:spcPct val="115000"/>
              </a:lnSpc>
              <a:spcAft>
                <a:spcPts val="1000"/>
              </a:spcAft>
              <a:buFont typeface="Arial" charset="0"/>
              <a:buChar char="•"/>
              <a:tabLst>
                <a:tab pos="819150" algn="l"/>
              </a:tabLst>
            </a:pPr>
            <a:r>
              <a:rPr lang="es-ES" sz="1600" b="1" dirty="0" err="1">
                <a:solidFill>
                  <a:schemeClr val="tx2">
                    <a:lumMod val="75000"/>
                  </a:schemeClr>
                </a:solidFill>
                <a:ea typeface="Times New Roman" charset="0"/>
                <a:cs typeface="Times New Roman" charset="0"/>
              </a:rPr>
              <a:t>Temporary</a:t>
            </a:r>
            <a:r>
              <a:rPr lang="es-ES" sz="1600" b="1" dirty="0">
                <a:solidFill>
                  <a:schemeClr val="tx2">
                    <a:lumMod val="75000"/>
                  </a:schemeClr>
                </a:solidFill>
                <a:ea typeface="Times New Roman" charset="0"/>
                <a:cs typeface="Times New Roman" charset="0"/>
              </a:rPr>
              <a:t> LOB:</a:t>
            </a:r>
            <a:r>
              <a:rPr lang="es-ES" sz="1600" dirty="0">
                <a:solidFill>
                  <a:schemeClr val="tx2">
                    <a:lumMod val="75000"/>
                  </a:schemeClr>
                </a:solidFill>
                <a:ea typeface="Times New Roman" charset="0"/>
                <a:cs typeface="Times New Roman" charset="0"/>
              </a:rPr>
              <a:t> </a:t>
            </a:r>
            <a:r>
              <a:rPr lang="es-ES" sz="1600" dirty="0" smtClean="0">
                <a:solidFill>
                  <a:schemeClr val="tx2">
                    <a:lumMod val="50000"/>
                  </a:schemeClr>
                </a:solidFill>
                <a:ea typeface="Times New Roman" charset="0"/>
                <a:cs typeface="Times New Roman" charset="0"/>
              </a:rPr>
              <a:t>Son </a:t>
            </a:r>
            <a:r>
              <a:rPr lang="es-ES" sz="1600" dirty="0">
                <a:solidFill>
                  <a:schemeClr val="tx2">
                    <a:lumMod val="50000"/>
                  </a:schemeClr>
                </a:solidFill>
                <a:ea typeface="Times New Roman" charset="0"/>
                <a:cs typeface="Times New Roman" charset="0"/>
              </a:rPr>
              <a:t>variables temporales que solo se encuentran vigentes durante el ciclo de vida de una sesión de usuario y almacenan un tipo de dato LOB. </a:t>
            </a:r>
            <a:r>
              <a:rPr lang="es-ES" sz="1600" dirty="0" smtClean="0">
                <a:solidFill>
                  <a:schemeClr val="tx2">
                    <a:lumMod val="50000"/>
                  </a:schemeClr>
                </a:solidFill>
                <a:ea typeface="Calibri" charset="0"/>
                <a:cs typeface="Calibri" charset="0"/>
              </a:rPr>
              <a:t>Una </a:t>
            </a:r>
            <a:r>
              <a:rPr lang="es-ES" sz="1600" dirty="0">
                <a:solidFill>
                  <a:schemeClr val="tx2">
                    <a:lumMod val="50000"/>
                  </a:schemeClr>
                </a:solidFill>
                <a:ea typeface="Calibri" charset="0"/>
                <a:cs typeface="Calibri" charset="0"/>
              </a:rPr>
              <a:t>de sus características, es que no generan redo log, por lo cual, los hace más rápido respecto a los LOB convencionales y no soporta el uso de la función EMPTY_CLOB/EMPTY_BLOB. </a:t>
            </a:r>
            <a:endParaRPr lang="es-ES_tradnl" sz="1600" dirty="0">
              <a:solidFill>
                <a:schemeClr val="tx2">
                  <a:lumMod val="50000"/>
                </a:schemeClr>
              </a:solidFill>
              <a:ea typeface="Calibri" charset="0"/>
              <a:cs typeface="Calibri" charset="0"/>
            </a:endParaRPr>
          </a:p>
          <a:p>
            <a:pPr marL="457200" algn="just">
              <a:lnSpc>
                <a:spcPct val="115000"/>
              </a:lnSpc>
              <a:spcAft>
                <a:spcPts val="1000"/>
              </a:spcAft>
              <a:tabLst>
                <a:tab pos="819150" algn="l"/>
              </a:tabLst>
            </a:pPr>
            <a:r>
              <a:rPr lang="es-ES" sz="1600" dirty="0">
                <a:solidFill>
                  <a:schemeClr val="tx2">
                    <a:lumMod val="50000"/>
                  </a:schemeClr>
                </a:solidFill>
                <a:ea typeface="Calibri" charset="0"/>
                <a:cs typeface="Calibri" charset="0"/>
              </a:rPr>
              <a:t> </a:t>
            </a:r>
            <a:r>
              <a:rPr lang="es-ES" sz="1600" dirty="0" smtClean="0">
                <a:solidFill>
                  <a:schemeClr val="tx2">
                    <a:lumMod val="50000"/>
                  </a:schemeClr>
                </a:solidFill>
                <a:ea typeface="Calibri" charset="0"/>
                <a:cs typeface="Calibri" charset="0"/>
              </a:rPr>
              <a:t>Al </a:t>
            </a:r>
            <a:r>
              <a:rPr lang="es-ES" sz="1600" dirty="0">
                <a:solidFill>
                  <a:schemeClr val="tx2">
                    <a:lumMod val="50000"/>
                  </a:schemeClr>
                </a:solidFill>
                <a:ea typeface="Calibri" charset="0"/>
                <a:cs typeface="Calibri" charset="0"/>
              </a:rPr>
              <a:t>crearse automáticamente son creados como vacíos. </a:t>
            </a:r>
            <a:endParaRPr lang="es-ES_tradnl" sz="1600" dirty="0" smtClean="0">
              <a:solidFill>
                <a:schemeClr val="tx2">
                  <a:lumMod val="50000"/>
                </a:schemeClr>
              </a:solidFill>
              <a:ea typeface="Calibri" charset="0"/>
              <a:cs typeface="Calibri" charset="0"/>
            </a:endParaRPr>
          </a:p>
          <a:p>
            <a:pPr marL="457200" algn="just">
              <a:lnSpc>
                <a:spcPct val="115000"/>
              </a:lnSpc>
              <a:spcAft>
                <a:spcPts val="1000"/>
              </a:spcAft>
              <a:tabLst>
                <a:tab pos="819150" algn="l"/>
              </a:tabLst>
            </a:pPr>
            <a:r>
              <a:rPr lang="es-ES" sz="1600" dirty="0" smtClean="0">
                <a:solidFill>
                  <a:schemeClr val="tx2">
                    <a:lumMod val="50000"/>
                  </a:schemeClr>
                </a:solidFill>
                <a:ea typeface="Calibri" charset="0"/>
                <a:cs typeface="Calibri" charset="0"/>
              </a:rPr>
              <a:t>Es </a:t>
            </a:r>
            <a:r>
              <a:rPr lang="es-ES" sz="1600" dirty="0">
                <a:solidFill>
                  <a:schemeClr val="tx2">
                    <a:lumMod val="50000"/>
                  </a:schemeClr>
                </a:solidFill>
                <a:ea typeface="Calibri" charset="0"/>
                <a:cs typeface="Calibri" charset="0"/>
              </a:rPr>
              <a:t>un tipo de dato LOB que se utiliza en forma más eficiente cuando se debe actualizar una columna LOB de una fila que ya existe en una </a:t>
            </a:r>
            <a:r>
              <a:rPr lang="es-ES" sz="1600" dirty="0" smtClean="0">
                <a:solidFill>
                  <a:schemeClr val="tx2">
                    <a:lumMod val="50000"/>
                  </a:schemeClr>
                </a:solidFill>
                <a:ea typeface="Calibri" charset="0"/>
                <a:cs typeface="Calibri" charset="0"/>
              </a:rPr>
              <a:t>tabla.</a:t>
            </a:r>
            <a:endParaRPr lang="es-ES_tradnl" sz="1600" dirty="0" smtClean="0">
              <a:solidFill>
                <a:schemeClr val="tx2">
                  <a:lumMod val="50000"/>
                </a:schemeClr>
              </a:solidFill>
              <a:ea typeface="Calibri" charset="0"/>
              <a:cs typeface="Calibri" charset="0"/>
            </a:endParaRPr>
          </a:p>
          <a:p>
            <a:pPr marL="457200" algn="just">
              <a:lnSpc>
                <a:spcPct val="115000"/>
              </a:lnSpc>
              <a:spcAft>
                <a:spcPts val="1000"/>
              </a:spcAft>
              <a:tabLst>
                <a:tab pos="819150" algn="l"/>
              </a:tabLst>
            </a:pPr>
            <a:r>
              <a:rPr lang="es-ES" sz="1600" dirty="0" smtClean="0">
                <a:solidFill>
                  <a:schemeClr val="tx2">
                    <a:lumMod val="50000"/>
                  </a:schemeClr>
                </a:solidFill>
                <a:ea typeface="Calibri" charset="0"/>
                <a:cs typeface="Calibri" charset="0"/>
              </a:rPr>
              <a:t>Para </a:t>
            </a:r>
            <a:r>
              <a:rPr lang="es-ES" sz="1600" dirty="0">
                <a:solidFill>
                  <a:schemeClr val="tx2">
                    <a:lumMod val="50000"/>
                  </a:schemeClr>
                </a:solidFill>
                <a:ea typeface="Calibri" charset="0"/>
                <a:cs typeface="Calibri" charset="0"/>
              </a:rPr>
              <a:t>crear una </a:t>
            </a:r>
            <a:r>
              <a:rPr lang="es-ES" sz="1600" dirty="0" err="1">
                <a:solidFill>
                  <a:schemeClr val="tx2">
                    <a:lumMod val="50000"/>
                  </a:schemeClr>
                </a:solidFill>
                <a:ea typeface="Calibri" charset="0"/>
                <a:cs typeface="Calibri" charset="0"/>
              </a:rPr>
              <a:t>Temporary</a:t>
            </a:r>
            <a:r>
              <a:rPr lang="es-ES" sz="1600" dirty="0">
                <a:solidFill>
                  <a:schemeClr val="tx2">
                    <a:lumMod val="50000"/>
                  </a:schemeClr>
                </a:solidFill>
                <a:ea typeface="Calibri" charset="0"/>
                <a:cs typeface="Calibri" charset="0"/>
              </a:rPr>
              <a:t> LOB, se debe utilizar los </a:t>
            </a:r>
            <a:r>
              <a:rPr lang="es-ES" sz="1600" dirty="0" err="1">
                <a:solidFill>
                  <a:schemeClr val="tx2">
                    <a:lumMod val="50000"/>
                  </a:schemeClr>
                </a:solidFill>
                <a:ea typeface="Calibri" charset="0"/>
                <a:cs typeface="Calibri" charset="0"/>
              </a:rPr>
              <a:t>procedures</a:t>
            </a:r>
            <a:r>
              <a:rPr lang="es-ES" sz="1600" dirty="0">
                <a:solidFill>
                  <a:schemeClr val="tx2">
                    <a:lumMod val="50000"/>
                  </a:schemeClr>
                </a:solidFill>
                <a:ea typeface="Calibri" charset="0"/>
                <a:cs typeface="Calibri" charset="0"/>
              </a:rPr>
              <a:t> CREATETEMPORARY y FREETEMPORARY (limpia su información de la memoria) del paquete DBMS_LOB. </a:t>
            </a:r>
            <a:endParaRPr lang="es-ES_tradnl" sz="1600" dirty="0">
              <a:solidFill>
                <a:schemeClr val="tx2">
                  <a:lumMod val="50000"/>
                </a:schemeClr>
              </a:solidFill>
            </a:endParaRPr>
          </a:p>
        </p:txBody>
      </p:sp>
      <p:sp>
        <p:nvSpPr>
          <p:cNvPr id="5" name="Rectangle 2"/>
          <p:cNvSpPr>
            <a:spLocks noChangeArrowheads="1"/>
          </p:cNvSpPr>
          <p:nvPr/>
        </p:nvSpPr>
        <p:spPr bwMode="auto">
          <a:xfrm>
            <a:off x="5341778" y="2339787"/>
            <a:ext cx="1942367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endParaRPr lang="es-ES_tradnl"/>
          </a:p>
        </p:txBody>
      </p:sp>
      <p:graphicFrame>
        <p:nvGraphicFramePr>
          <p:cNvPr id="7" name="Objeto 6"/>
          <p:cNvGraphicFramePr>
            <a:graphicFrameLocks noChangeAspect="1"/>
          </p:cNvGraphicFramePr>
          <p:nvPr>
            <p:extLst>
              <p:ext uri="{D42A27DB-BD31-4B8C-83A1-F6EECF244321}">
                <p14:modId xmlns:p14="http://schemas.microsoft.com/office/powerpoint/2010/main" val="1911766964"/>
              </p:ext>
            </p:extLst>
          </p:nvPr>
        </p:nvGraphicFramePr>
        <p:xfrm>
          <a:off x="5341777" y="2339788"/>
          <a:ext cx="3291233" cy="2697732"/>
        </p:xfrm>
        <a:graphic>
          <a:graphicData uri="http://schemas.openxmlformats.org/presentationml/2006/ole">
            <mc:AlternateContent xmlns:mc="http://schemas.openxmlformats.org/markup-compatibility/2006">
              <mc:Choice xmlns:v="urn:schemas-microsoft-com:vml" Requires="v">
                <p:oleObj spid="_x0000_s41988" r:id="rId3" imgW="7614041" imgH="6337626" progId="PBrush">
                  <p:embed/>
                </p:oleObj>
              </mc:Choice>
              <mc:Fallback>
                <p:oleObj r:id="rId3" imgW="7614041" imgH="6337626" progId="PBrush">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41777" y="2339788"/>
                        <a:ext cx="3291233" cy="2697732"/>
                      </a:xfrm>
                      <a:prstGeom prst="rect">
                        <a:avLst/>
                      </a:prstGeom>
                      <a:noFill/>
                    </p:spPr>
                  </p:pic>
                </p:oleObj>
              </mc:Fallback>
            </mc:AlternateContent>
          </a:graphicData>
        </a:graphic>
      </p:graphicFrame>
    </p:spTree>
    <p:extLst>
      <p:ext uri="{BB962C8B-B14F-4D97-AF65-F5344CB8AC3E}">
        <p14:creationId xmlns:p14="http://schemas.microsoft.com/office/powerpoint/2010/main" val="118901281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s-ES_tradnl"/>
          </a:p>
        </p:txBody>
      </p:sp>
      <p:sp>
        <p:nvSpPr>
          <p:cNvPr id="6" name="Rectángulo 5"/>
          <p:cNvSpPr/>
          <p:nvPr/>
        </p:nvSpPr>
        <p:spPr>
          <a:xfrm>
            <a:off x="5105400" y="399701"/>
            <a:ext cx="3216396" cy="646331"/>
          </a:xfrm>
          <a:prstGeom prst="rect">
            <a:avLst/>
          </a:prstGeom>
        </p:spPr>
        <p:txBody>
          <a:bodyPr wrap="square">
            <a:spAutoFit/>
          </a:bodyPr>
          <a:lstStyle/>
          <a:p>
            <a:pPr algn="r"/>
            <a:r>
              <a:rPr lang="es-ES" dirty="0">
                <a:solidFill>
                  <a:schemeClr val="bg1"/>
                </a:solidFill>
              </a:rPr>
              <a:t>Uso de Variables de tipo compuestas y LOB</a:t>
            </a:r>
            <a:endParaRPr lang="es-ES_tradnl" b="1" dirty="0">
              <a:solidFill>
                <a:schemeClr val="bg1"/>
              </a:solidFill>
              <a:latin typeface="Candara"/>
              <a:cs typeface="Candara"/>
            </a:endParaRPr>
          </a:p>
        </p:txBody>
      </p:sp>
      <p:sp>
        <p:nvSpPr>
          <p:cNvPr id="4" name="Rectangle 2"/>
          <p:cNvSpPr>
            <a:spLocks noChangeArrowheads="1"/>
          </p:cNvSpPr>
          <p:nvPr/>
        </p:nvSpPr>
        <p:spPr bwMode="auto">
          <a:xfrm>
            <a:off x="1275537" y="2859207"/>
            <a:ext cx="3865958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endParaRPr lang="es-ES_tradnl"/>
          </a:p>
        </p:txBody>
      </p:sp>
      <p:sp>
        <p:nvSpPr>
          <p:cNvPr id="2" name="Rectángulo 1"/>
          <p:cNvSpPr/>
          <p:nvPr/>
        </p:nvSpPr>
        <p:spPr>
          <a:xfrm>
            <a:off x="4765402" y="2486886"/>
            <a:ext cx="3926541" cy="2031325"/>
          </a:xfrm>
          <a:prstGeom prst="rect">
            <a:avLst/>
          </a:prstGeom>
        </p:spPr>
        <p:txBody>
          <a:bodyPr wrap="square">
            <a:spAutoFit/>
          </a:bodyPr>
          <a:lstStyle/>
          <a:p>
            <a:pPr algn="just"/>
            <a:r>
              <a:rPr lang="es-ES" b="1" dirty="0" err="1">
                <a:solidFill>
                  <a:schemeClr val="tx2">
                    <a:lumMod val="75000"/>
                  </a:schemeClr>
                </a:solidFill>
              </a:rPr>
              <a:t>Package</a:t>
            </a:r>
            <a:r>
              <a:rPr lang="es-ES" b="1" dirty="0">
                <a:solidFill>
                  <a:schemeClr val="tx2">
                    <a:lumMod val="75000"/>
                  </a:schemeClr>
                </a:solidFill>
              </a:rPr>
              <a:t> Oracle </a:t>
            </a:r>
            <a:r>
              <a:rPr lang="es-ES" b="1" dirty="0" smtClean="0">
                <a:solidFill>
                  <a:schemeClr val="tx2">
                    <a:lumMod val="75000"/>
                  </a:schemeClr>
                </a:solidFill>
              </a:rPr>
              <a:t>DBMS_LOB</a:t>
            </a:r>
            <a:endParaRPr lang="es-ES_tradnl" dirty="0">
              <a:solidFill>
                <a:schemeClr val="tx2">
                  <a:lumMod val="75000"/>
                </a:schemeClr>
              </a:solidFill>
            </a:endParaRPr>
          </a:p>
          <a:p>
            <a:pPr algn="just"/>
            <a:r>
              <a:rPr lang="es-ES" dirty="0" smtClean="0">
                <a:solidFill>
                  <a:schemeClr val="tx2">
                    <a:lumMod val="50000"/>
                  </a:schemeClr>
                </a:solidFill>
                <a:latin typeface="Calibri" charset="0"/>
                <a:ea typeface="Calibri" charset="0"/>
                <a:cs typeface="Calibri" charset="0"/>
              </a:rPr>
              <a:t>Para </a:t>
            </a:r>
            <a:r>
              <a:rPr lang="es-ES" dirty="0">
                <a:solidFill>
                  <a:schemeClr val="tx2">
                    <a:lumMod val="50000"/>
                  </a:schemeClr>
                </a:solidFill>
                <a:latin typeface="Calibri" charset="0"/>
                <a:ea typeface="Calibri" charset="0"/>
                <a:cs typeface="Calibri" charset="0"/>
              </a:rPr>
              <a:t>poder implementar variables CLOB, BLOB y BFILE se requiere del </a:t>
            </a:r>
            <a:r>
              <a:rPr lang="es-ES" dirty="0" err="1">
                <a:solidFill>
                  <a:schemeClr val="tx2">
                    <a:lumMod val="50000"/>
                  </a:schemeClr>
                </a:solidFill>
                <a:latin typeface="Calibri" charset="0"/>
                <a:ea typeface="Calibri" charset="0"/>
                <a:cs typeface="Calibri" charset="0"/>
              </a:rPr>
              <a:t>Package</a:t>
            </a:r>
            <a:r>
              <a:rPr lang="es-ES" dirty="0">
                <a:solidFill>
                  <a:schemeClr val="tx2">
                    <a:lumMod val="50000"/>
                  </a:schemeClr>
                </a:solidFill>
                <a:latin typeface="Calibri" charset="0"/>
                <a:ea typeface="Calibri" charset="0"/>
                <a:cs typeface="Calibri" charset="0"/>
              </a:rPr>
              <a:t> Oracle DBMS_LOB, el cual posee una serie de funciones que nos ayudan a operar archivos binarios, </a:t>
            </a:r>
            <a:r>
              <a:rPr lang="es-ES" dirty="0" smtClean="0">
                <a:solidFill>
                  <a:schemeClr val="tx2">
                    <a:lumMod val="50000"/>
                  </a:schemeClr>
                </a:solidFill>
                <a:latin typeface="Calibri" charset="0"/>
                <a:ea typeface="Calibri" charset="0"/>
                <a:cs typeface="Calibri" charset="0"/>
              </a:rPr>
              <a:t>siendo las que se presentan en la siguiente </a:t>
            </a:r>
            <a:r>
              <a:rPr lang="es-ES" dirty="0" err="1" smtClean="0">
                <a:solidFill>
                  <a:schemeClr val="tx2">
                    <a:lumMod val="50000"/>
                  </a:schemeClr>
                </a:solidFill>
                <a:latin typeface="Calibri" charset="0"/>
                <a:ea typeface="Calibri" charset="0"/>
                <a:cs typeface="Calibri" charset="0"/>
              </a:rPr>
              <a:t>slide</a:t>
            </a:r>
            <a:endParaRPr lang="es-ES_tradnl" sz="1600" dirty="0">
              <a:solidFill>
                <a:schemeClr val="tx2">
                  <a:lumMod val="50000"/>
                </a:schemeClr>
              </a:solidFill>
              <a:effectLst/>
              <a:latin typeface="Calibri" charset="0"/>
              <a:ea typeface="Calibri" charset="0"/>
              <a:cs typeface="Calibri" charset="0"/>
            </a:endParaRPr>
          </a:p>
        </p:txBody>
      </p:sp>
      <p:sp>
        <p:nvSpPr>
          <p:cNvPr id="5" name="Rectangle 2"/>
          <p:cNvSpPr>
            <a:spLocks noChangeArrowheads="1"/>
          </p:cNvSpPr>
          <p:nvPr/>
        </p:nvSpPr>
        <p:spPr bwMode="auto">
          <a:xfrm>
            <a:off x="544605" y="1954814"/>
            <a:ext cx="16784575"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endParaRPr lang="es-ES_tradnl"/>
          </a:p>
        </p:txBody>
      </p:sp>
      <p:graphicFrame>
        <p:nvGraphicFramePr>
          <p:cNvPr id="7" name="Objeto 6"/>
          <p:cNvGraphicFramePr>
            <a:graphicFrameLocks noChangeAspect="1"/>
          </p:cNvGraphicFramePr>
          <p:nvPr>
            <p:extLst>
              <p:ext uri="{D42A27DB-BD31-4B8C-83A1-F6EECF244321}">
                <p14:modId xmlns:p14="http://schemas.microsoft.com/office/powerpoint/2010/main" val="410211883"/>
              </p:ext>
            </p:extLst>
          </p:nvPr>
        </p:nvGraphicFramePr>
        <p:xfrm>
          <a:off x="544606" y="1954814"/>
          <a:ext cx="3436642" cy="2563397"/>
        </p:xfrm>
        <a:graphic>
          <a:graphicData uri="http://schemas.openxmlformats.org/presentationml/2006/ole">
            <mc:AlternateContent xmlns:mc="http://schemas.openxmlformats.org/markup-compatibility/2006">
              <mc:Choice xmlns:v="urn:schemas-microsoft-com:vml" Requires="v">
                <p:oleObj spid="_x0000_s46084" r:id="rId3" imgW="4762745" imgH="3549832" progId="PBrush">
                  <p:embed/>
                </p:oleObj>
              </mc:Choice>
              <mc:Fallback>
                <p:oleObj r:id="rId3" imgW="4762745" imgH="3549832" progId="PBrush">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4606" y="1954814"/>
                        <a:ext cx="3436642" cy="2563397"/>
                      </a:xfrm>
                      <a:prstGeom prst="rect">
                        <a:avLst/>
                      </a:prstGeom>
                      <a:noFill/>
                    </p:spPr>
                  </p:pic>
                </p:oleObj>
              </mc:Fallback>
            </mc:AlternateContent>
          </a:graphicData>
        </a:graphic>
      </p:graphicFrame>
    </p:spTree>
    <p:extLst>
      <p:ext uri="{BB962C8B-B14F-4D97-AF65-F5344CB8AC3E}">
        <p14:creationId xmlns:p14="http://schemas.microsoft.com/office/powerpoint/2010/main" val="13499774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s-ES_tradnl"/>
          </a:p>
        </p:txBody>
      </p:sp>
      <p:sp>
        <p:nvSpPr>
          <p:cNvPr id="6" name="Rectángulo 5"/>
          <p:cNvSpPr/>
          <p:nvPr/>
        </p:nvSpPr>
        <p:spPr>
          <a:xfrm>
            <a:off x="5105400" y="399701"/>
            <a:ext cx="3216396" cy="646331"/>
          </a:xfrm>
          <a:prstGeom prst="rect">
            <a:avLst/>
          </a:prstGeom>
        </p:spPr>
        <p:txBody>
          <a:bodyPr wrap="square">
            <a:spAutoFit/>
          </a:bodyPr>
          <a:lstStyle/>
          <a:p>
            <a:pPr algn="r"/>
            <a:r>
              <a:rPr lang="es-ES" dirty="0">
                <a:solidFill>
                  <a:schemeClr val="bg1"/>
                </a:solidFill>
              </a:rPr>
              <a:t>Uso de Variables de tipo compuestas y LOB</a:t>
            </a:r>
            <a:endParaRPr lang="es-ES_tradnl" b="1" dirty="0">
              <a:solidFill>
                <a:schemeClr val="bg1"/>
              </a:solidFill>
              <a:latin typeface="Candara"/>
              <a:cs typeface="Candara"/>
            </a:endParaRPr>
          </a:p>
        </p:txBody>
      </p:sp>
      <p:sp>
        <p:nvSpPr>
          <p:cNvPr id="4" name="Rectangle 2"/>
          <p:cNvSpPr>
            <a:spLocks noChangeArrowheads="1"/>
          </p:cNvSpPr>
          <p:nvPr/>
        </p:nvSpPr>
        <p:spPr bwMode="auto">
          <a:xfrm>
            <a:off x="1275537" y="2859207"/>
            <a:ext cx="3865958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endParaRPr lang="es-ES_tradnl"/>
          </a:p>
        </p:txBody>
      </p:sp>
      <p:sp>
        <p:nvSpPr>
          <p:cNvPr id="2" name="Rectángulo 1"/>
          <p:cNvSpPr/>
          <p:nvPr/>
        </p:nvSpPr>
        <p:spPr>
          <a:xfrm>
            <a:off x="685800" y="1445732"/>
            <a:ext cx="8074958" cy="3919022"/>
          </a:xfrm>
          <a:prstGeom prst="rect">
            <a:avLst/>
          </a:prstGeom>
        </p:spPr>
        <p:txBody>
          <a:bodyPr wrap="square">
            <a:spAutoFit/>
          </a:bodyPr>
          <a:lstStyle/>
          <a:p>
            <a:pPr marL="285750" indent="-285750" algn="just">
              <a:lnSpc>
                <a:spcPct val="115000"/>
              </a:lnSpc>
              <a:spcAft>
                <a:spcPts val="1000"/>
              </a:spcAft>
              <a:buFont typeface="Arial" charset="0"/>
              <a:buChar char="•"/>
            </a:pPr>
            <a:r>
              <a:rPr lang="es-ES" b="1" dirty="0">
                <a:solidFill>
                  <a:schemeClr val="tx2">
                    <a:lumMod val="75000"/>
                  </a:schemeClr>
                </a:solidFill>
                <a:latin typeface="Calibri" charset="0"/>
                <a:ea typeface="Calibri" charset="0"/>
                <a:cs typeface="Calibri" charset="0"/>
              </a:rPr>
              <a:t>READ:  </a:t>
            </a:r>
            <a:r>
              <a:rPr lang="es-ES" dirty="0">
                <a:solidFill>
                  <a:schemeClr val="tx2">
                    <a:lumMod val="50000"/>
                  </a:schemeClr>
                </a:solidFill>
                <a:latin typeface="Calibri" charset="0"/>
                <a:ea typeface="Calibri" charset="0"/>
                <a:cs typeface="Calibri" charset="0"/>
              </a:rPr>
              <a:t>Lee en el buffer indicado el número de bytes (BFILE;BLOB)/ caracteres (CLOB/NCLOB) indicados.</a:t>
            </a:r>
            <a:endParaRPr lang="es-ES_tradnl" dirty="0">
              <a:solidFill>
                <a:schemeClr val="tx2">
                  <a:lumMod val="50000"/>
                </a:schemeClr>
              </a:solidFill>
              <a:latin typeface="Calibri" charset="0"/>
              <a:ea typeface="Calibri" charset="0"/>
              <a:cs typeface="Calibri" charset="0"/>
            </a:endParaRPr>
          </a:p>
          <a:p>
            <a:pPr marL="285750" indent="-285750" algn="just">
              <a:lnSpc>
                <a:spcPct val="115000"/>
              </a:lnSpc>
              <a:spcAft>
                <a:spcPts val="1000"/>
              </a:spcAft>
              <a:buFont typeface="Arial" charset="0"/>
              <a:buChar char="•"/>
            </a:pPr>
            <a:r>
              <a:rPr lang="es-ES" b="1" dirty="0">
                <a:solidFill>
                  <a:schemeClr val="tx2">
                    <a:lumMod val="75000"/>
                  </a:schemeClr>
                </a:solidFill>
                <a:latin typeface="Calibri" charset="0"/>
                <a:ea typeface="Calibri" charset="0"/>
                <a:cs typeface="Calibri" charset="0"/>
              </a:rPr>
              <a:t>WRITE: </a:t>
            </a:r>
            <a:r>
              <a:rPr lang="es-ES" dirty="0">
                <a:solidFill>
                  <a:schemeClr val="tx2">
                    <a:lumMod val="50000"/>
                  </a:schemeClr>
                </a:solidFill>
                <a:latin typeface="Calibri" charset="0"/>
                <a:ea typeface="Calibri" charset="0"/>
                <a:cs typeface="Calibri" charset="0"/>
              </a:rPr>
              <a:t>Escribe desde el buffer indicado el número de bytes (BFILE, BLOB) /caracteres (CLOB/¨NCLOB) indicados</a:t>
            </a:r>
            <a:endParaRPr lang="es-ES_tradnl" dirty="0">
              <a:solidFill>
                <a:schemeClr val="tx2">
                  <a:lumMod val="50000"/>
                </a:schemeClr>
              </a:solidFill>
              <a:latin typeface="Calibri" charset="0"/>
              <a:ea typeface="Calibri" charset="0"/>
              <a:cs typeface="Calibri" charset="0"/>
            </a:endParaRPr>
          </a:p>
          <a:p>
            <a:pPr marL="285750" indent="-285750" algn="just">
              <a:lnSpc>
                <a:spcPct val="115000"/>
              </a:lnSpc>
              <a:spcAft>
                <a:spcPts val="1000"/>
              </a:spcAft>
              <a:buFont typeface="Arial" charset="0"/>
              <a:buChar char="•"/>
            </a:pPr>
            <a:r>
              <a:rPr lang="es-ES" b="1" dirty="0">
                <a:solidFill>
                  <a:schemeClr val="tx2">
                    <a:lumMod val="75000"/>
                  </a:schemeClr>
                </a:solidFill>
                <a:latin typeface="Calibri" charset="0"/>
                <a:ea typeface="Calibri" charset="0"/>
                <a:cs typeface="Calibri" charset="0"/>
              </a:rPr>
              <a:t>COPY: </a:t>
            </a:r>
            <a:r>
              <a:rPr lang="es-ES" dirty="0">
                <a:solidFill>
                  <a:schemeClr val="tx2">
                    <a:lumMod val="50000"/>
                  </a:schemeClr>
                </a:solidFill>
                <a:latin typeface="Calibri" charset="0"/>
                <a:ea typeface="Calibri" charset="0"/>
                <a:cs typeface="Calibri" charset="0"/>
              </a:rPr>
              <a:t>Procedimiento que copia todo o parte del contenido de un LOB a otro LOB.</a:t>
            </a:r>
            <a:endParaRPr lang="es-ES_tradnl" dirty="0">
              <a:solidFill>
                <a:schemeClr val="tx2">
                  <a:lumMod val="50000"/>
                </a:schemeClr>
              </a:solidFill>
              <a:latin typeface="Calibri" charset="0"/>
              <a:ea typeface="Calibri" charset="0"/>
              <a:cs typeface="Calibri" charset="0"/>
            </a:endParaRPr>
          </a:p>
          <a:p>
            <a:pPr marL="285750" indent="-285750" algn="just">
              <a:lnSpc>
                <a:spcPct val="115000"/>
              </a:lnSpc>
              <a:spcAft>
                <a:spcPts val="1000"/>
              </a:spcAft>
              <a:buFont typeface="Arial" charset="0"/>
              <a:buChar char="•"/>
            </a:pPr>
            <a:r>
              <a:rPr lang="es-ES" b="1" dirty="0">
                <a:solidFill>
                  <a:schemeClr val="tx2">
                    <a:lumMod val="75000"/>
                  </a:schemeClr>
                </a:solidFill>
                <a:latin typeface="Calibri" charset="0"/>
                <a:ea typeface="Calibri" charset="0"/>
                <a:cs typeface="Calibri" charset="0"/>
              </a:rPr>
              <a:t>ERASE: </a:t>
            </a:r>
            <a:r>
              <a:rPr lang="es-ES" dirty="0">
                <a:solidFill>
                  <a:schemeClr val="tx2">
                    <a:lumMod val="50000"/>
                  </a:schemeClr>
                </a:solidFill>
                <a:latin typeface="Calibri" charset="0"/>
                <a:ea typeface="Calibri" charset="0"/>
                <a:cs typeface="Calibri" charset="0"/>
              </a:rPr>
              <a:t>Elimina todo o parte del contenido de un LOB</a:t>
            </a:r>
            <a:endParaRPr lang="es-ES_tradnl" dirty="0">
              <a:solidFill>
                <a:schemeClr val="tx2">
                  <a:lumMod val="50000"/>
                </a:schemeClr>
              </a:solidFill>
              <a:latin typeface="Calibri" charset="0"/>
              <a:ea typeface="Calibri" charset="0"/>
              <a:cs typeface="Calibri" charset="0"/>
            </a:endParaRPr>
          </a:p>
          <a:p>
            <a:pPr marL="285750" indent="-285750" algn="just">
              <a:lnSpc>
                <a:spcPct val="115000"/>
              </a:lnSpc>
              <a:spcAft>
                <a:spcPts val="1000"/>
              </a:spcAft>
              <a:buFont typeface="Arial" charset="0"/>
              <a:buChar char="•"/>
            </a:pPr>
            <a:r>
              <a:rPr lang="es-ES" b="1" dirty="0" smtClean="0">
                <a:solidFill>
                  <a:schemeClr val="tx2">
                    <a:lumMod val="75000"/>
                  </a:schemeClr>
                </a:solidFill>
                <a:latin typeface="Calibri" charset="0"/>
                <a:ea typeface="Calibri" charset="0"/>
                <a:cs typeface="Calibri" charset="0"/>
              </a:rPr>
              <a:t>FILEEXISTS: </a:t>
            </a:r>
            <a:r>
              <a:rPr lang="es-ES" dirty="0" smtClean="0">
                <a:solidFill>
                  <a:schemeClr val="tx2">
                    <a:lumMod val="50000"/>
                  </a:schemeClr>
                </a:solidFill>
                <a:latin typeface="Calibri" charset="0"/>
                <a:ea typeface="Calibri" charset="0"/>
                <a:cs typeface="Calibri" charset="0"/>
              </a:rPr>
              <a:t>Indica </a:t>
            </a:r>
            <a:r>
              <a:rPr lang="es-ES" dirty="0">
                <a:solidFill>
                  <a:schemeClr val="tx2">
                    <a:lumMod val="50000"/>
                  </a:schemeClr>
                </a:solidFill>
                <a:latin typeface="Calibri" charset="0"/>
                <a:ea typeface="Calibri" charset="0"/>
                <a:cs typeface="Calibri" charset="0"/>
              </a:rPr>
              <a:t>la existencia o no del archivo indicado</a:t>
            </a:r>
            <a:br>
              <a:rPr lang="es-ES" dirty="0">
                <a:solidFill>
                  <a:schemeClr val="tx2">
                    <a:lumMod val="50000"/>
                  </a:schemeClr>
                </a:solidFill>
                <a:latin typeface="Calibri" charset="0"/>
                <a:ea typeface="Calibri" charset="0"/>
                <a:cs typeface="Calibri" charset="0"/>
              </a:rPr>
            </a:br>
            <a:r>
              <a:rPr lang="es-ES" dirty="0">
                <a:solidFill>
                  <a:schemeClr val="tx2">
                    <a:lumMod val="50000"/>
                  </a:schemeClr>
                </a:solidFill>
                <a:latin typeface="Calibri" charset="0"/>
                <a:ea typeface="Calibri" charset="0"/>
                <a:cs typeface="Calibri" charset="0"/>
              </a:rPr>
              <a:t>Si devuelve 1 –&gt; archivo existente; 0 –&gt; archivo inexistente</a:t>
            </a:r>
            <a:endParaRPr lang="es-ES_tradnl" dirty="0">
              <a:solidFill>
                <a:schemeClr val="tx2">
                  <a:lumMod val="50000"/>
                </a:schemeClr>
              </a:solidFill>
              <a:latin typeface="Calibri" charset="0"/>
              <a:ea typeface="Calibri" charset="0"/>
              <a:cs typeface="Calibri" charset="0"/>
            </a:endParaRPr>
          </a:p>
          <a:p>
            <a:pPr marL="285750" indent="-285750" algn="just">
              <a:lnSpc>
                <a:spcPct val="115000"/>
              </a:lnSpc>
              <a:spcAft>
                <a:spcPts val="1000"/>
              </a:spcAft>
              <a:buFont typeface="Arial" charset="0"/>
              <a:buChar char="•"/>
            </a:pPr>
            <a:r>
              <a:rPr lang="es-ES" b="1" dirty="0">
                <a:solidFill>
                  <a:schemeClr val="tx2">
                    <a:lumMod val="75000"/>
                  </a:schemeClr>
                </a:solidFill>
                <a:latin typeface="Calibri" charset="0"/>
                <a:ea typeface="Calibri" charset="0"/>
                <a:cs typeface="Calibri" charset="0"/>
              </a:rPr>
              <a:t>FILEGETNAME: </a:t>
            </a:r>
            <a:r>
              <a:rPr lang="es-ES" dirty="0">
                <a:solidFill>
                  <a:schemeClr val="tx2">
                    <a:lumMod val="50000"/>
                  </a:schemeClr>
                </a:solidFill>
                <a:latin typeface="Calibri" charset="0"/>
                <a:ea typeface="Calibri" charset="0"/>
                <a:cs typeface="Calibri" charset="0"/>
              </a:rPr>
              <a:t>Devuelve el Directorio + archivo asociado a ese localizador, dentro de las variables indicadas</a:t>
            </a:r>
            <a:r>
              <a:rPr lang="es-ES" dirty="0" smtClean="0">
                <a:solidFill>
                  <a:schemeClr val="tx2">
                    <a:lumMod val="50000"/>
                  </a:schemeClr>
                </a:solidFill>
                <a:latin typeface="Calibri" charset="0"/>
                <a:ea typeface="Calibri" charset="0"/>
                <a:cs typeface="Calibri" charset="0"/>
              </a:rPr>
              <a:t>.</a:t>
            </a:r>
            <a:endParaRPr lang="es-ES_tradnl" dirty="0">
              <a:solidFill>
                <a:schemeClr val="tx2">
                  <a:lumMod val="50000"/>
                </a:schemeClr>
              </a:solidFill>
              <a:latin typeface="Calibri" charset="0"/>
              <a:ea typeface="Calibri" charset="0"/>
              <a:cs typeface="Calibri" charset="0"/>
            </a:endParaRPr>
          </a:p>
        </p:txBody>
      </p:sp>
    </p:spTree>
    <p:extLst>
      <p:ext uri="{BB962C8B-B14F-4D97-AF65-F5344CB8AC3E}">
        <p14:creationId xmlns:p14="http://schemas.microsoft.com/office/powerpoint/2010/main" val="118888595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s-ES_tradnl"/>
          </a:p>
        </p:txBody>
      </p:sp>
      <p:sp>
        <p:nvSpPr>
          <p:cNvPr id="6" name="Rectángulo 5"/>
          <p:cNvSpPr/>
          <p:nvPr/>
        </p:nvSpPr>
        <p:spPr>
          <a:xfrm>
            <a:off x="5105400" y="399701"/>
            <a:ext cx="3216396" cy="646331"/>
          </a:xfrm>
          <a:prstGeom prst="rect">
            <a:avLst/>
          </a:prstGeom>
        </p:spPr>
        <p:txBody>
          <a:bodyPr wrap="square">
            <a:spAutoFit/>
          </a:bodyPr>
          <a:lstStyle/>
          <a:p>
            <a:pPr algn="r"/>
            <a:r>
              <a:rPr lang="es-ES" dirty="0">
                <a:solidFill>
                  <a:schemeClr val="bg1"/>
                </a:solidFill>
              </a:rPr>
              <a:t>Uso de Variables de tipo compuestas y LOB</a:t>
            </a:r>
            <a:endParaRPr lang="es-ES_tradnl" b="1" dirty="0">
              <a:solidFill>
                <a:schemeClr val="bg1"/>
              </a:solidFill>
              <a:latin typeface="Candara"/>
              <a:cs typeface="Candara"/>
            </a:endParaRPr>
          </a:p>
        </p:txBody>
      </p:sp>
      <p:sp>
        <p:nvSpPr>
          <p:cNvPr id="4" name="Rectangle 2"/>
          <p:cNvSpPr>
            <a:spLocks noChangeArrowheads="1"/>
          </p:cNvSpPr>
          <p:nvPr/>
        </p:nvSpPr>
        <p:spPr bwMode="auto">
          <a:xfrm>
            <a:off x="1275537" y="2859207"/>
            <a:ext cx="3865958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endParaRPr lang="es-ES_tradnl"/>
          </a:p>
        </p:txBody>
      </p:sp>
      <p:sp>
        <p:nvSpPr>
          <p:cNvPr id="2" name="Rectángulo 1"/>
          <p:cNvSpPr/>
          <p:nvPr/>
        </p:nvSpPr>
        <p:spPr>
          <a:xfrm>
            <a:off x="672352" y="1445732"/>
            <a:ext cx="8068235" cy="3687163"/>
          </a:xfrm>
          <a:prstGeom prst="rect">
            <a:avLst/>
          </a:prstGeom>
        </p:spPr>
        <p:txBody>
          <a:bodyPr wrap="square">
            <a:spAutoFit/>
          </a:bodyPr>
          <a:lstStyle/>
          <a:p>
            <a:pPr marL="285750" indent="-285750" algn="just">
              <a:lnSpc>
                <a:spcPct val="115000"/>
              </a:lnSpc>
              <a:spcAft>
                <a:spcPts val="1000"/>
              </a:spcAft>
              <a:buFont typeface="Arial" charset="0"/>
              <a:buChar char="•"/>
            </a:pPr>
            <a:r>
              <a:rPr lang="es-ES" b="1" dirty="0">
                <a:solidFill>
                  <a:schemeClr val="tx2">
                    <a:lumMod val="75000"/>
                  </a:schemeClr>
                </a:solidFill>
                <a:latin typeface="Calibri" charset="0"/>
                <a:ea typeface="Calibri" charset="0"/>
                <a:cs typeface="Calibri" charset="0"/>
              </a:rPr>
              <a:t>GETLENGTH: </a:t>
            </a:r>
            <a:r>
              <a:rPr lang="es-ES" dirty="0">
                <a:solidFill>
                  <a:schemeClr val="tx2">
                    <a:lumMod val="50000"/>
                  </a:schemeClr>
                </a:solidFill>
                <a:latin typeface="Tahoma" charset="0"/>
                <a:ea typeface="Calibri" charset="0"/>
                <a:cs typeface="Calibri" charset="0"/>
              </a:rPr>
              <a:t>Devuelve el tamaño del archivo en bytes.</a:t>
            </a:r>
            <a:endParaRPr lang="es-ES_tradnl" dirty="0">
              <a:solidFill>
                <a:schemeClr val="tx2">
                  <a:lumMod val="50000"/>
                </a:schemeClr>
              </a:solidFill>
              <a:latin typeface="Calibri" charset="0"/>
              <a:ea typeface="Calibri" charset="0"/>
              <a:cs typeface="Calibri" charset="0"/>
            </a:endParaRPr>
          </a:p>
          <a:p>
            <a:pPr marL="285750" indent="-285750" algn="just">
              <a:lnSpc>
                <a:spcPct val="115000"/>
              </a:lnSpc>
              <a:spcAft>
                <a:spcPts val="1000"/>
              </a:spcAft>
              <a:buFont typeface="Arial" charset="0"/>
              <a:buChar char="•"/>
            </a:pPr>
            <a:r>
              <a:rPr lang="es-ES" b="1" dirty="0">
                <a:solidFill>
                  <a:schemeClr val="tx2">
                    <a:lumMod val="75000"/>
                  </a:schemeClr>
                </a:solidFill>
                <a:latin typeface="Calibri" charset="0"/>
                <a:ea typeface="Calibri" charset="0"/>
                <a:cs typeface="Calibri" charset="0"/>
              </a:rPr>
              <a:t>LOADFROMFILE: </a:t>
            </a:r>
            <a:r>
              <a:rPr lang="es-ES" dirty="0">
                <a:solidFill>
                  <a:schemeClr val="tx2">
                    <a:lumMod val="50000"/>
                  </a:schemeClr>
                </a:solidFill>
                <a:latin typeface="Calibri" charset="0"/>
                <a:ea typeface="Calibri" charset="0"/>
                <a:cs typeface="Calibri" charset="0"/>
              </a:rPr>
              <a:t>Se utiliza para leer todo o parte de un archivo externo (BIFLE) o un Objeto LOB interno. El dato leído lo almacena en un objeto LOB</a:t>
            </a:r>
            <a:endParaRPr lang="es-ES_tradnl" dirty="0">
              <a:solidFill>
                <a:schemeClr val="tx2">
                  <a:lumMod val="50000"/>
                </a:schemeClr>
              </a:solidFill>
              <a:latin typeface="Calibri" charset="0"/>
              <a:ea typeface="Calibri" charset="0"/>
              <a:cs typeface="Calibri" charset="0"/>
            </a:endParaRPr>
          </a:p>
          <a:p>
            <a:pPr marL="285750" indent="-285750" algn="just">
              <a:lnSpc>
                <a:spcPct val="115000"/>
              </a:lnSpc>
              <a:spcAft>
                <a:spcPts val="1000"/>
              </a:spcAft>
              <a:buFont typeface="Arial" charset="0"/>
              <a:buChar char="•"/>
            </a:pPr>
            <a:r>
              <a:rPr lang="es-ES" b="1" dirty="0">
                <a:solidFill>
                  <a:schemeClr val="tx2">
                    <a:lumMod val="75000"/>
                  </a:schemeClr>
                </a:solidFill>
                <a:latin typeface="Calibri" charset="0"/>
                <a:ea typeface="Calibri" charset="0"/>
                <a:cs typeface="Calibri" charset="0"/>
              </a:rPr>
              <a:t>COMPARE: </a:t>
            </a:r>
            <a:r>
              <a:rPr lang="es-ES" dirty="0">
                <a:solidFill>
                  <a:schemeClr val="tx2">
                    <a:lumMod val="50000"/>
                  </a:schemeClr>
                </a:solidFill>
                <a:latin typeface="Calibri" charset="0"/>
                <a:ea typeface="Calibri" charset="0"/>
                <a:cs typeface="Calibri" charset="0"/>
              </a:rPr>
              <a:t>Se utiliza para comparar 2 objetos </a:t>
            </a:r>
            <a:r>
              <a:rPr lang="es-ES" dirty="0" err="1">
                <a:solidFill>
                  <a:schemeClr val="tx2">
                    <a:lumMod val="50000"/>
                  </a:schemeClr>
                </a:solidFill>
                <a:latin typeface="Calibri" charset="0"/>
                <a:ea typeface="Calibri" charset="0"/>
                <a:cs typeface="Calibri" charset="0"/>
              </a:rPr>
              <a:t>LOB’s</a:t>
            </a:r>
            <a:r>
              <a:rPr lang="es-ES" dirty="0">
                <a:solidFill>
                  <a:schemeClr val="tx2">
                    <a:lumMod val="50000"/>
                  </a:schemeClr>
                </a:solidFill>
                <a:latin typeface="Calibri" charset="0"/>
                <a:ea typeface="Calibri" charset="0"/>
                <a:cs typeface="Calibri" charset="0"/>
              </a:rPr>
              <a:t> del mismo tipo</a:t>
            </a:r>
            <a:endParaRPr lang="es-ES_tradnl" dirty="0">
              <a:solidFill>
                <a:schemeClr val="tx2">
                  <a:lumMod val="50000"/>
                </a:schemeClr>
              </a:solidFill>
              <a:latin typeface="Calibri" charset="0"/>
              <a:ea typeface="Calibri" charset="0"/>
              <a:cs typeface="Calibri" charset="0"/>
            </a:endParaRPr>
          </a:p>
          <a:p>
            <a:pPr algn="just">
              <a:lnSpc>
                <a:spcPct val="115000"/>
              </a:lnSpc>
              <a:spcAft>
                <a:spcPts val="1000"/>
              </a:spcAft>
            </a:pPr>
            <a:r>
              <a:rPr lang="es-ES" dirty="0">
                <a:solidFill>
                  <a:schemeClr val="tx2">
                    <a:lumMod val="50000"/>
                  </a:schemeClr>
                </a:solidFill>
                <a:latin typeface="Calibri" charset="0"/>
                <a:ea typeface="Calibri" charset="0"/>
                <a:cs typeface="Calibri" charset="0"/>
              </a:rPr>
              <a:t>Si devuelve 0 –&gt; </a:t>
            </a:r>
            <a:r>
              <a:rPr lang="es-ES" dirty="0">
                <a:solidFill>
                  <a:schemeClr val="tx2">
                    <a:lumMod val="50000"/>
                  </a:schemeClr>
                </a:solidFill>
                <a:latin typeface="Tahoma" charset="0"/>
                <a:ea typeface="Calibri" charset="0"/>
                <a:cs typeface="Calibri" charset="0"/>
              </a:rPr>
              <a:t>archivo</a:t>
            </a:r>
            <a:r>
              <a:rPr lang="es-ES" dirty="0">
                <a:solidFill>
                  <a:schemeClr val="tx2">
                    <a:lumMod val="50000"/>
                  </a:schemeClr>
                </a:solidFill>
                <a:latin typeface="Calibri" charset="0"/>
                <a:ea typeface="Calibri" charset="0"/>
                <a:cs typeface="Calibri" charset="0"/>
              </a:rPr>
              <a:t>s idénticos; 1 –&gt; </a:t>
            </a:r>
            <a:r>
              <a:rPr lang="es-ES" dirty="0">
                <a:solidFill>
                  <a:schemeClr val="tx2">
                    <a:lumMod val="50000"/>
                  </a:schemeClr>
                </a:solidFill>
                <a:latin typeface="Tahoma" charset="0"/>
                <a:ea typeface="Calibri" charset="0"/>
                <a:cs typeface="Calibri" charset="0"/>
              </a:rPr>
              <a:t>archivo</a:t>
            </a:r>
            <a:r>
              <a:rPr lang="es-ES" dirty="0">
                <a:solidFill>
                  <a:schemeClr val="tx2">
                    <a:lumMod val="50000"/>
                  </a:schemeClr>
                </a:solidFill>
                <a:latin typeface="Calibri" charset="0"/>
                <a:ea typeface="Calibri" charset="0"/>
                <a:cs typeface="Calibri" charset="0"/>
              </a:rPr>
              <a:t>s diferentes</a:t>
            </a:r>
            <a:endParaRPr lang="es-ES_tradnl" dirty="0">
              <a:solidFill>
                <a:schemeClr val="tx2">
                  <a:lumMod val="50000"/>
                </a:schemeClr>
              </a:solidFill>
              <a:latin typeface="Calibri" charset="0"/>
              <a:ea typeface="Calibri" charset="0"/>
              <a:cs typeface="Calibri" charset="0"/>
            </a:endParaRPr>
          </a:p>
          <a:p>
            <a:pPr algn="just">
              <a:lnSpc>
                <a:spcPct val="115000"/>
              </a:lnSpc>
              <a:spcAft>
                <a:spcPts val="1000"/>
              </a:spcAft>
            </a:pPr>
            <a:r>
              <a:rPr lang="es-ES" dirty="0">
                <a:solidFill>
                  <a:schemeClr val="tx2">
                    <a:lumMod val="50000"/>
                  </a:schemeClr>
                </a:solidFill>
                <a:latin typeface="Calibri" charset="0"/>
                <a:ea typeface="Calibri" charset="0"/>
                <a:cs typeface="Calibri" charset="0"/>
              </a:rPr>
              <a:t>NULL –&gt; Objetos de diferente tipo</a:t>
            </a:r>
            <a:endParaRPr lang="es-ES_tradnl" dirty="0">
              <a:solidFill>
                <a:schemeClr val="tx2">
                  <a:lumMod val="50000"/>
                </a:schemeClr>
              </a:solidFill>
              <a:latin typeface="Calibri" charset="0"/>
              <a:ea typeface="Calibri" charset="0"/>
              <a:cs typeface="Calibri" charset="0"/>
            </a:endParaRPr>
          </a:p>
          <a:p>
            <a:pPr marL="285750" indent="-285750" algn="just">
              <a:lnSpc>
                <a:spcPct val="115000"/>
              </a:lnSpc>
              <a:spcAft>
                <a:spcPts val="1000"/>
              </a:spcAft>
              <a:buFont typeface="Arial" charset="0"/>
              <a:buChar char="•"/>
            </a:pPr>
            <a:r>
              <a:rPr lang="es-ES" b="1" dirty="0">
                <a:solidFill>
                  <a:schemeClr val="tx2">
                    <a:lumMod val="75000"/>
                  </a:schemeClr>
                </a:solidFill>
                <a:latin typeface="Calibri" charset="0"/>
                <a:ea typeface="Calibri" charset="0"/>
                <a:cs typeface="Calibri" charset="0"/>
              </a:rPr>
              <a:t>FILEOPEN: </a:t>
            </a:r>
            <a:r>
              <a:rPr lang="es-ES" dirty="0">
                <a:solidFill>
                  <a:schemeClr val="tx2">
                    <a:lumMod val="50000"/>
                  </a:schemeClr>
                </a:solidFill>
                <a:latin typeface="Tahoma" charset="0"/>
                <a:ea typeface="Calibri" charset="0"/>
                <a:cs typeface="Calibri" charset="0"/>
              </a:rPr>
              <a:t>Abre el archivo definido por BFILE en el modo de acceso indicado</a:t>
            </a:r>
            <a:endParaRPr lang="es-ES_tradnl" dirty="0">
              <a:solidFill>
                <a:schemeClr val="tx2">
                  <a:lumMod val="50000"/>
                </a:schemeClr>
              </a:solidFill>
              <a:latin typeface="Calibri" charset="0"/>
              <a:ea typeface="Calibri" charset="0"/>
              <a:cs typeface="Calibri" charset="0"/>
            </a:endParaRPr>
          </a:p>
          <a:p>
            <a:pPr marL="285750" indent="-285750">
              <a:buFont typeface="Arial" charset="0"/>
              <a:buChar char="•"/>
            </a:pPr>
            <a:r>
              <a:rPr lang="es-ES" b="1" dirty="0">
                <a:solidFill>
                  <a:schemeClr val="tx2">
                    <a:lumMod val="75000"/>
                  </a:schemeClr>
                </a:solidFill>
                <a:latin typeface="Calibri" charset="0"/>
                <a:ea typeface="Calibri" charset="0"/>
                <a:cs typeface="Calibri" charset="0"/>
              </a:rPr>
              <a:t>FILECLOSE: </a:t>
            </a:r>
            <a:r>
              <a:rPr lang="es-ES" dirty="0">
                <a:solidFill>
                  <a:schemeClr val="tx2">
                    <a:lumMod val="50000"/>
                  </a:schemeClr>
                </a:solidFill>
                <a:latin typeface="Tahoma" charset="0"/>
                <a:ea typeface="Calibri" charset="0"/>
              </a:rPr>
              <a:t>Cierra el archivo previamente abierto </a:t>
            </a:r>
            <a:endParaRPr lang="es-ES_tradnl" dirty="0">
              <a:solidFill>
                <a:schemeClr val="tx2">
                  <a:lumMod val="50000"/>
                </a:schemeClr>
              </a:solidFill>
            </a:endParaRPr>
          </a:p>
        </p:txBody>
      </p:sp>
    </p:spTree>
    <p:extLst>
      <p:ext uri="{BB962C8B-B14F-4D97-AF65-F5344CB8AC3E}">
        <p14:creationId xmlns:p14="http://schemas.microsoft.com/office/powerpoint/2010/main" val="167850581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s-ES_tradnl"/>
          </a:p>
        </p:txBody>
      </p:sp>
      <p:sp>
        <p:nvSpPr>
          <p:cNvPr id="6" name="Rectángulo 5"/>
          <p:cNvSpPr/>
          <p:nvPr/>
        </p:nvSpPr>
        <p:spPr>
          <a:xfrm>
            <a:off x="5105400" y="399701"/>
            <a:ext cx="3216396" cy="646331"/>
          </a:xfrm>
          <a:prstGeom prst="rect">
            <a:avLst/>
          </a:prstGeom>
        </p:spPr>
        <p:txBody>
          <a:bodyPr wrap="square">
            <a:spAutoFit/>
          </a:bodyPr>
          <a:lstStyle/>
          <a:p>
            <a:pPr algn="r"/>
            <a:r>
              <a:rPr lang="es-ES" dirty="0">
                <a:solidFill>
                  <a:schemeClr val="bg1"/>
                </a:solidFill>
              </a:rPr>
              <a:t>Uso de Variables de tipo compuestas y LOB</a:t>
            </a:r>
            <a:endParaRPr lang="es-ES_tradnl" b="1" dirty="0">
              <a:solidFill>
                <a:schemeClr val="bg1"/>
              </a:solidFill>
              <a:latin typeface="Candara"/>
              <a:cs typeface="Candara"/>
            </a:endParaRPr>
          </a:p>
        </p:txBody>
      </p:sp>
      <p:sp>
        <p:nvSpPr>
          <p:cNvPr id="4" name="Rectangle 2"/>
          <p:cNvSpPr>
            <a:spLocks noChangeArrowheads="1"/>
          </p:cNvSpPr>
          <p:nvPr/>
        </p:nvSpPr>
        <p:spPr bwMode="auto">
          <a:xfrm>
            <a:off x="1275537" y="2859207"/>
            <a:ext cx="3865958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endParaRPr lang="es-ES_tradnl"/>
          </a:p>
        </p:txBody>
      </p:sp>
      <p:sp>
        <p:nvSpPr>
          <p:cNvPr id="2" name="Rectángulo 1"/>
          <p:cNvSpPr/>
          <p:nvPr/>
        </p:nvSpPr>
        <p:spPr>
          <a:xfrm>
            <a:off x="441819" y="1144710"/>
            <a:ext cx="8231533" cy="2416046"/>
          </a:xfrm>
          <a:prstGeom prst="rect">
            <a:avLst/>
          </a:prstGeom>
        </p:spPr>
        <p:txBody>
          <a:bodyPr wrap="square">
            <a:spAutoFit/>
          </a:bodyPr>
          <a:lstStyle/>
          <a:p>
            <a:pPr algn="just">
              <a:spcAft>
                <a:spcPts val="1000"/>
              </a:spcAft>
            </a:pPr>
            <a:r>
              <a:rPr lang="es-ES" b="1" dirty="0">
                <a:solidFill>
                  <a:schemeClr val="tx2">
                    <a:lumMod val="75000"/>
                  </a:schemeClr>
                </a:solidFill>
                <a:latin typeface="Calibri" charset="0"/>
                <a:ea typeface="Calibri" charset="0"/>
                <a:cs typeface="Calibri" charset="0"/>
              </a:rPr>
              <a:t>Ejemplo Inserción </a:t>
            </a:r>
            <a:r>
              <a:rPr lang="es-ES" b="1" dirty="0" smtClean="0">
                <a:solidFill>
                  <a:schemeClr val="tx2">
                    <a:lumMod val="75000"/>
                  </a:schemeClr>
                </a:solidFill>
                <a:latin typeface="Calibri" charset="0"/>
                <a:ea typeface="Calibri" charset="0"/>
                <a:cs typeface="Calibri" charset="0"/>
              </a:rPr>
              <a:t>BLOB</a:t>
            </a:r>
            <a:endParaRPr lang="es-ES_tradnl" sz="1600" dirty="0">
              <a:solidFill>
                <a:schemeClr val="tx2">
                  <a:lumMod val="75000"/>
                </a:schemeClr>
              </a:solidFill>
              <a:latin typeface="Calibri" charset="0"/>
              <a:ea typeface="Calibri" charset="0"/>
              <a:cs typeface="Calibri" charset="0"/>
            </a:endParaRPr>
          </a:p>
          <a:p>
            <a:pPr algn="just">
              <a:spcAft>
                <a:spcPts val="1000"/>
              </a:spcAft>
            </a:pPr>
            <a:r>
              <a:rPr lang="es-ES" dirty="0">
                <a:solidFill>
                  <a:schemeClr val="tx2">
                    <a:lumMod val="50000"/>
                  </a:schemeClr>
                </a:solidFill>
                <a:latin typeface="Calibri" charset="0"/>
                <a:ea typeface="Calibri" charset="0"/>
                <a:cs typeface="Calibri" charset="0"/>
              </a:rPr>
              <a:t>En el ejemplo se crea la tabla EMPLEADO_FOTO, la cual servirá para almacenar la fotografía de empleado, con un campo BLOB.</a:t>
            </a:r>
            <a:endParaRPr lang="es-ES_tradnl" sz="1600" dirty="0">
              <a:solidFill>
                <a:schemeClr val="tx2">
                  <a:lumMod val="50000"/>
                </a:schemeClr>
              </a:solidFill>
              <a:latin typeface="Calibri" charset="0"/>
              <a:ea typeface="Calibri" charset="0"/>
              <a:cs typeface="Calibri" charset="0"/>
            </a:endParaRPr>
          </a:p>
          <a:p>
            <a:pPr algn="just">
              <a:spcAft>
                <a:spcPts val="1000"/>
              </a:spcAft>
            </a:pPr>
            <a:r>
              <a:rPr lang="es-ES" dirty="0">
                <a:solidFill>
                  <a:schemeClr val="tx2">
                    <a:lumMod val="50000"/>
                  </a:schemeClr>
                </a:solidFill>
                <a:latin typeface="Calibri" charset="0"/>
                <a:ea typeface="Calibri" charset="0"/>
                <a:cs typeface="Calibri" charset="0"/>
              </a:rPr>
              <a:t>Para insertar la fotografía, ésta debe estar disponible en directorio Oracle ORACLECLRDIR, con el nombre de archivo que se especificará en el boque anónimo.</a:t>
            </a:r>
            <a:endParaRPr lang="es-ES_tradnl" sz="1600" dirty="0">
              <a:solidFill>
                <a:schemeClr val="tx2">
                  <a:lumMod val="50000"/>
                </a:schemeClr>
              </a:solidFill>
              <a:latin typeface="Calibri" charset="0"/>
              <a:ea typeface="Calibri" charset="0"/>
              <a:cs typeface="Calibri" charset="0"/>
            </a:endParaRPr>
          </a:p>
          <a:p>
            <a:pPr algn="just">
              <a:spcAft>
                <a:spcPts val="1000"/>
              </a:spcAft>
            </a:pPr>
            <a:r>
              <a:rPr lang="es-ES" dirty="0">
                <a:solidFill>
                  <a:schemeClr val="tx2">
                    <a:lumMod val="50000"/>
                  </a:schemeClr>
                </a:solidFill>
                <a:latin typeface="Calibri" charset="0"/>
                <a:ea typeface="Calibri" charset="0"/>
                <a:cs typeface="Calibri" charset="0"/>
              </a:rPr>
              <a:t>Utilizando paquete Oracle </a:t>
            </a:r>
            <a:r>
              <a:rPr lang="es-ES" dirty="0" err="1">
                <a:solidFill>
                  <a:schemeClr val="tx2">
                    <a:lumMod val="50000"/>
                  </a:schemeClr>
                </a:solidFill>
                <a:latin typeface="Calibri" charset="0"/>
                <a:ea typeface="Calibri" charset="0"/>
                <a:cs typeface="Calibri" charset="0"/>
              </a:rPr>
              <a:t>dbms_output</a:t>
            </a:r>
            <a:r>
              <a:rPr lang="es-ES" dirty="0">
                <a:solidFill>
                  <a:schemeClr val="tx2">
                    <a:lumMod val="50000"/>
                  </a:schemeClr>
                </a:solidFill>
                <a:latin typeface="Calibri" charset="0"/>
                <a:ea typeface="Calibri" charset="0"/>
                <a:cs typeface="Calibri" charset="0"/>
              </a:rPr>
              <a:t> se hace uso de funciones para manipulación de archivo fotografía. </a:t>
            </a:r>
            <a:endParaRPr lang="es-ES_tradnl" sz="1600" dirty="0">
              <a:solidFill>
                <a:schemeClr val="tx2">
                  <a:lumMod val="50000"/>
                </a:schemeClr>
              </a:solidFill>
              <a:effectLst/>
              <a:latin typeface="Calibri" charset="0"/>
              <a:ea typeface="Calibri" charset="0"/>
              <a:cs typeface="Calibri" charset="0"/>
            </a:endParaRPr>
          </a:p>
        </p:txBody>
      </p:sp>
      <p:sp>
        <p:nvSpPr>
          <p:cNvPr id="5" name="Rectangle 2"/>
          <p:cNvSpPr>
            <a:spLocks noChangeArrowheads="1"/>
          </p:cNvSpPr>
          <p:nvPr/>
        </p:nvSpPr>
        <p:spPr bwMode="auto">
          <a:xfrm>
            <a:off x="1275537" y="3659434"/>
            <a:ext cx="38262783" cy="491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endParaRPr lang="es-ES_tradnl"/>
          </a:p>
        </p:txBody>
      </p:sp>
      <p:graphicFrame>
        <p:nvGraphicFramePr>
          <p:cNvPr id="7" name="Objeto 6"/>
          <p:cNvGraphicFramePr>
            <a:graphicFrameLocks noChangeAspect="1"/>
          </p:cNvGraphicFramePr>
          <p:nvPr>
            <p:extLst>
              <p:ext uri="{D42A27DB-BD31-4B8C-83A1-F6EECF244321}">
                <p14:modId xmlns:p14="http://schemas.microsoft.com/office/powerpoint/2010/main" val="204350167"/>
              </p:ext>
            </p:extLst>
          </p:nvPr>
        </p:nvGraphicFramePr>
        <p:xfrm>
          <a:off x="1275537" y="3659434"/>
          <a:ext cx="6534887" cy="2571103"/>
        </p:xfrm>
        <a:graphic>
          <a:graphicData uri="http://schemas.openxmlformats.org/presentationml/2006/ole">
            <mc:AlternateContent xmlns:mc="http://schemas.openxmlformats.org/markup-compatibility/2006">
              <mc:Choice xmlns:v="urn:schemas-microsoft-com:vml" Requires="v">
                <p:oleObj spid="_x0000_s50181" r:id="rId3" imgW="10204974" imgH="4026107" progId="PBrush">
                  <p:embed/>
                </p:oleObj>
              </mc:Choice>
              <mc:Fallback>
                <p:oleObj r:id="rId3" imgW="10204974" imgH="4026107" progId="PBrush">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5537" y="3659434"/>
                        <a:ext cx="6534887" cy="2571103"/>
                      </a:xfrm>
                      <a:prstGeom prst="rect">
                        <a:avLst/>
                      </a:prstGeom>
                      <a:noFill/>
                    </p:spPr>
                  </p:pic>
                </p:oleObj>
              </mc:Fallback>
            </mc:AlternateContent>
          </a:graphicData>
        </a:graphic>
      </p:graphicFrame>
    </p:spTree>
    <p:extLst>
      <p:ext uri="{BB962C8B-B14F-4D97-AF65-F5344CB8AC3E}">
        <p14:creationId xmlns:p14="http://schemas.microsoft.com/office/powerpoint/2010/main" val="78165078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s-ES_tradnl"/>
          </a:p>
        </p:txBody>
      </p:sp>
      <p:sp>
        <p:nvSpPr>
          <p:cNvPr id="6" name="Rectángulo 5"/>
          <p:cNvSpPr/>
          <p:nvPr/>
        </p:nvSpPr>
        <p:spPr>
          <a:xfrm>
            <a:off x="5105400" y="399701"/>
            <a:ext cx="3216396" cy="646331"/>
          </a:xfrm>
          <a:prstGeom prst="rect">
            <a:avLst/>
          </a:prstGeom>
        </p:spPr>
        <p:txBody>
          <a:bodyPr wrap="square">
            <a:spAutoFit/>
          </a:bodyPr>
          <a:lstStyle/>
          <a:p>
            <a:pPr algn="r"/>
            <a:r>
              <a:rPr lang="es-ES" dirty="0">
                <a:solidFill>
                  <a:schemeClr val="bg1"/>
                </a:solidFill>
              </a:rPr>
              <a:t>Uso de Variables de tipo compuestas y LOB</a:t>
            </a:r>
            <a:endParaRPr lang="es-ES_tradnl" b="1" dirty="0">
              <a:solidFill>
                <a:schemeClr val="bg1"/>
              </a:solidFill>
              <a:latin typeface="Candara"/>
              <a:cs typeface="Candara"/>
            </a:endParaRPr>
          </a:p>
        </p:txBody>
      </p:sp>
      <p:sp>
        <p:nvSpPr>
          <p:cNvPr id="5" name="Rectángulo 4"/>
          <p:cNvSpPr/>
          <p:nvPr/>
        </p:nvSpPr>
        <p:spPr>
          <a:xfrm>
            <a:off x="507662" y="1046032"/>
            <a:ext cx="4064338" cy="5109091"/>
          </a:xfrm>
          <a:prstGeom prst="rect">
            <a:avLst/>
          </a:prstGeom>
        </p:spPr>
        <p:txBody>
          <a:bodyPr wrap="square">
            <a:spAutoFit/>
          </a:bodyPr>
          <a:lstStyle/>
          <a:p>
            <a:pPr algn="just">
              <a:lnSpc>
                <a:spcPct val="115000"/>
              </a:lnSpc>
              <a:spcAft>
                <a:spcPts val="1000"/>
              </a:spcAft>
            </a:pPr>
            <a:r>
              <a:rPr lang="es-ES" sz="2000" b="1" dirty="0">
                <a:solidFill>
                  <a:schemeClr val="tx2">
                    <a:lumMod val="75000"/>
                  </a:schemeClr>
                </a:solidFill>
                <a:latin typeface="Calibri" charset="0"/>
                <a:ea typeface="Calibri" charset="0"/>
                <a:cs typeface="Calibri" charset="0"/>
              </a:rPr>
              <a:t>Tipos de datos </a:t>
            </a:r>
            <a:r>
              <a:rPr lang="es-ES" sz="2000" b="1" dirty="0" smtClean="0">
                <a:solidFill>
                  <a:schemeClr val="tx2">
                    <a:lumMod val="75000"/>
                  </a:schemeClr>
                </a:solidFill>
                <a:latin typeface="Calibri" charset="0"/>
                <a:ea typeface="Calibri" charset="0"/>
                <a:cs typeface="Calibri" charset="0"/>
              </a:rPr>
              <a:t>Compuestos</a:t>
            </a:r>
            <a:endParaRPr lang="es-ES_tradnl" sz="2000" b="1" dirty="0">
              <a:solidFill>
                <a:schemeClr val="tx2">
                  <a:lumMod val="75000"/>
                </a:schemeClr>
              </a:solidFill>
              <a:latin typeface="Calibri" charset="0"/>
              <a:ea typeface="Calibri" charset="0"/>
              <a:cs typeface="Calibri" charset="0"/>
            </a:endParaRPr>
          </a:p>
          <a:p>
            <a:pPr algn="just">
              <a:lnSpc>
                <a:spcPct val="115000"/>
              </a:lnSpc>
              <a:spcAft>
                <a:spcPts val="1000"/>
              </a:spcAft>
            </a:pPr>
            <a:r>
              <a:rPr lang="es-ES" sz="2000" dirty="0" smtClean="0">
                <a:solidFill>
                  <a:schemeClr val="tx2">
                    <a:lumMod val="50000"/>
                  </a:schemeClr>
                </a:solidFill>
                <a:latin typeface="Calibri" charset="0"/>
                <a:ea typeface="Calibri" charset="0"/>
                <a:cs typeface="Calibri" charset="0"/>
              </a:rPr>
              <a:t>Un </a:t>
            </a:r>
            <a:r>
              <a:rPr lang="es-ES" sz="2000" dirty="0">
                <a:solidFill>
                  <a:schemeClr val="tx2">
                    <a:lumMod val="50000"/>
                  </a:schemeClr>
                </a:solidFill>
                <a:latin typeface="Calibri" charset="0"/>
                <a:ea typeface="Calibri" charset="0"/>
                <a:cs typeface="Calibri" charset="0"/>
              </a:rPr>
              <a:t>tipo de dato Compuesto tiene componentes internos (campos) que pueden ser manipulados individualmente. </a:t>
            </a:r>
            <a:endParaRPr lang="es-ES" sz="2000" dirty="0" smtClean="0">
              <a:solidFill>
                <a:schemeClr val="tx2">
                  <a:lumMod val="50000"/>
                </a:schemeClr>
              </a:solidFill>
              <a:latin typeface="Calibri" charset="0"/>
              <a:ea typeface="Calibri" charset="0"/>
              <a:cs typeface="Calibri" charset="0"/>
            </a:endParaRPr>
          </a:p>
          <a:p>
            <a:pPr algn="just">
              <a:lnSpc>
                <a:spcPct val="115000"/>
              </a:lnSpc>
              <a:spcAft>
                <a:spcPts val="1000"/>
              </a:spcAft>
            </a:pPr>
            <a:r>
              <a:rPr lang="es-ES" sz="2000" dirty="0">
                <a:solidFill>
                  <a:schemeClr val="tx2">
                    <a:lumMod val="50000"/>
                  </a:schemeClr>
                </a:solidFill>
              </a:rPr>
              <a:t>Los tipos de datos compuestos (también conocidos como colecciones</a:t>
            </a:r>
            <a:r>
              <a:rPr lang="es-ES" sz="2000" dirty="0" smtClean="0">
                <a:solidFill>
                  <a:schemeClr val="tx2">
                    <a:lumMod val="50000"/>
                  </a:schemeClr>
                </a:solidFill>
              </a:rPr>
              <a:t>), </a:t>
            </a:r>
            <a:r>
              <a:rPr lang="es-ES" sz="2000" dirty="0">
                <a:solidFill>
                  <a:schemeClr val="tx2">
                    <a:lumMod val="50000"/>
                  </a:schemeClr>
                </a:solidFill>
              </a:rPr>
              <a:t>son de</a:t>
            </a:r>
            <a:r>
              <a:rPr lang="es-ES" sz="2000" dirty="0" smtClean="0">
                <a:solidFill>
                  <a:schemeClr val="tx2">
                    <a:lumMod val="50000"/>
                  </a:schemeClr>
                </a:solidFill>
              </a:rPr>
              <a:t>:</a:t>
            </a:r>
          </a:p>
          <a:p>
            <a:pPr marL="342900" indent="-342900" algn="just">
              <a:lnSpc>
                <a:spcPct val="115000"/>
              </a:lnSpc>
              <a:spcAft>
                <a:spcPts val="1000"/>
              </a:spcAft>
              <a:buFont typeface="Arial" charset="0"/>
              <a:buChar char="•"/>
            </a:pPr>
            <a:r>
              <a:rPr lang="es-ES" sz="2000" b="1" dirty="0" smtClean="0">
                <a:solidFill>
                  <a:schemeClr val="tx2">
                    <a:lumMod val="50000"/>
                  </a:schemeClr>
                </a:solidFill>
              </a:rPr>
              <a:t>TABLE</a:t>
            </a:r>
          </a:p>
          <a:p>
            <a:pPr marL="342900" indent="-342900" algn="just">
              <a:lnSpc>
                <a:spcPct val="115000"/>
              </a:lnSpc>
              <a:spcAft>
                <a:spcPts val="1000"/>
              </a:spcAft>
              <a:buFont typeface="Arial" charset="0"/>
              <a:buChar char="•"/>
            </a:pPr>
            <a:r>
              <a:rPr lang="es-ES" sz="2000" b="1" dirty="0" smtClean="0">
                <a:solidFill>
                  <a:schemeClr val="tx2">
                    <a:lumMod val="50000"/>
                  </a:schemeClr>
                </a:solidFill>
              </a:rPr>
              <a:t>RECORD</a:t>
            </a:r>
            <a:endParaRPr lang="es-ES" sz="2000" b="1" dirty="0">
              <a:solidFill>
                <a:schemeClr val="tx2">
                  <a:lumMod val="50000"/>
                </a:schemeClr>
              </a:solidFill>
            </a:endParaRPr>
          </a:p>
          <a:p>
            <a:pPr marL="342900" indent="-342900" algn="just">
              <a:lnSpc>
                <a:spcPct val="115000"/>
              </a:lnSpc>
              <a:spcAft>
                <a:spcPts val="1000"/>
              </a:spcAft>
              <a:buFont typeface="Arial" charset="0"/>
              <a:buChar char="•"/>
            </a:pPr>
            <a:r>
              <a:rPr lang="es-ES" sz="2000" b="1" dirty="0">
                <a:solidFill>
                  <a:schemeClr val="tx2">
                    <a:lumMod val="50000"/>
                  </a:schemeClr>
                </a:solidFill>
              </a:rPr>
              <a:t>NESTED </a:t>
            </a:r>
            <a:r>
              <a:rPr lang="es-ES" sz="2000" b="1" dirty="0" smtClean="0">
                <a:solidFill>
                  <a:schemeClr val="tx2">
                    <a:lumMod val="50000"/>
                  </a:schemeClr>
                </a:solidFill>
              </a:rPr>
              <a:t>TABLE</a:t>
            </a:r>
          </a:p>
          <a:p>
            <a:pPr marL="342900" indent="-342900" algn="just">
              <a:lnSpc>
                <a:spcPct val="115000"/>
              </a:lnSpc>
              <a:spcAft>
                <a:spcPts val="1000"/>
              </a:spcAft>
              <a:buFont typeface="Arial" charset="0"/>
              <a:buChar char="•"/>
            </a:pPr>
            <a:r>
              <a:rPr lang="es-ES" sz="2000" b="1" dirty="0" smtClean="0">
                <a:solidFill>
                  <a:schemeClr val="tx2">
                    <a:lumMod val="50000"/>
                  </a:schemeClr>
                </a:solidFill>
              </a:rPr>
              <a:t>VARRAY</a:t>
            </a:r>
          </a:p>
        </p:txBody>
      </p:sp>
      <p:pic>
        <p:nvPicPr>
          <p:cNvPr id="7" name="image6.png"/>
          <p:cNvPicPr/>
          <p:nvPr/>
        </p:nvPicPr>
        <p:blipFill>
          <a:blip r:embed="rId2"/>
          <a:srcRect/>
          <a:stretch>
            <a:fillRect/>
          </a:stretch>
        </p:blipFill>
        <p:spPr>
          <a:xfrm>
            <a:off x="4787153" y="1917006"/>
            <a:ext cx="4104678" cy="3603810"/>
          </a:xfrm>
          <a:prstGeom prst="rect">
            <a:avLst/>
          </a:prstGeom>
          <a:ln/>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s-ES_tradnl"/>
          </a:p>
        </p:txBody>
      </p:sp>
      <p:sp>
        <p:nvSpPr>
          <p:cNvPr id="6" name="Rectángulo 5"/>
          <p:cNvSpPr/>
          <p:nvPr/>
        </p:nvSpPr>
        <p:spPr>
          <a:xfrm>
            <a:off x="5105400" y="399701"/>
            <a:ext cx="3216396" cy="646331"/>
          </a:xfrm>
          <a:prstGeom prst="rect">
            <a:avLst/>
          </a:prstGeom>
        </p:spPr>
        <p:txBody>
          <a:bodyPr wrap="square">
            <a:spAutoFit/>
          </a:bodyPr>
          <a:lstStyle/>
          <a:p>
            <a:pPr algn="r"/>
            <a:r>
              <a:rPr lang="es-ES" dirty="0">
                <a:solidFill>
                  <a:schemeClr val="bg1"/>
                </a:solidFill>
              </a:rPr>
              <a:t>Uso de Variables de tipo compuestas y LOB</a:t>
            </a:r>
            <a:endParaRPr lang="es-ES_tradnl" b="1" dirty="0">
              <a:solidFill>
                <a:schemeClr val="bg1"/>
              </a:solidFill>
              <a:latin typeface="Candara"/>
              <a:cs typeface="Candara"/>
            </a:endParaRPr>
          </a:p>
        </p:txBody>
      </p:sp>
      <p:sp>
        <p:nvSpPr>
          <p:cNvPr id="4" name="Rectangle 2"/>
          <p:cNvSpPr>
            <a:spLocks noChangeArrowheads="1"/>
          </p:cNvSpPr>
          <p:nvPr/>
        </p:nvSpPr>
        <p:spPr bwMode="auto">
          <a:xfrm>
            <a:off x="1275537" y="2859207"/>
            <a:ext cx="3865958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endParaRPr lang="es-ES_tradnl"/>
          </a:p>
        </p:txBody>
      </p:sp>
      <p:sp>
        <p:nvSpPr>
          <p:cNvPr id="2" name="Rectángulo 1"/>
          <p:cNvSpPr/>
          <p:nvPr/>
        </p:nvSpPr>
        <p:spPr>
          <a:xfrm>
            <a:off x="574861" y="1192522"/>
            <a:ext cx="7994277" cy="2388346"/>
          </a:xfrm>
          <a:prstGeom prst="rect">
            <a:avLst/>
          </a:prstGeom>
        </p:spPr>
        <p:txBody>
          <a:bodyPr wrap="square">
            <a:spAutoFit/>
          </a:bodyPr>
          <a:lstStyle/>
          <a:p>
            <a:pPr algn="just">
              <a:lnSpc>
                <a:spcPct val="115000"/>
              </a:lnSpc>
              <a:spcAft>
                <a:spcPts val="1000"/>
              </a:spcAft>
            </a:pPr>
            <a:r>
              <a:rPr lang="es-ES" b="1" dirty="0">
                <a:solidFill>
                  <a:schemeClr val="tx2">
                    <a:lumMod val="75000"/>
                  </a:schemeClr>
                </a:solidFill>
                <a:latin typeface="Calibri" charset="0"/>
                <a:ea typeface="Calibri" charset="0"/>
                <a:cs typeface="Calibri" charset="0"/>
              </a:rPr>
              <a:t>Ejemplo actualización </a:t>
            </a:r>
            <a:r>
              <a:rPr lang="es-ES" b="1" dirty="0" smtClean="0">
                <a:solidFill>
                  <a:schemeClr val="tx2">
                    <a:lumMod val="75000"/>
                  </a:schemeClr>
                </a:solidFill>
                <a:latin typeface="Calibri" charset="0"/>
                <a:ea typeface="Calibri" charset="0"/>
                <a:cs typeface="Calibri" charset="0"/>
              </a:rPr>
              <a:t>BLOB</a:t>
            </a:r>
            <a:endParaRPr lang="es-ES_tradnl" sz="1600" dirty="0">
              <a:solidFill>
                <a:schemeClr val="tx2">
                  <a:lumMod val="75000"/>
                </a:schemeClr>
              </a:solidFill>
              <a:latin typeface="Calibri" charset="0"/>
              <a:ea typeface="Calibri" charset="0"/>
              <a:cs typeface="Calibri" charset="0"/>
            </a:endParaRPr>
          </a:p>
          <a:p>
            <a:pPr algn="just">
              <a:lnSpc>
                <a:spcPct val="115000"/>
              </a:lnSpc>
              <a:spcAft>
                <a:spcPts val="1000"/>
              </a:spcAft>
            </a:pPr>
            <a:r>
              <a:rPr lang="es-ES" dirty="0">
                <a:solidFill>
                  <a:schemeClr val="tx2">
                    <a:lumMod val="50000"/>
                  </a:schemeClr>
                </a:solidFill>
                <a:latin typeface="Calibri" charset="0"/>
                <a:ea typeface="Calibri" charset="0"/>
                <a:cs typeface="Calibri" charset="0"/>
              </a:rPr>
              <a:t>En el ejemplo se actualiza la fotografía del empleado con </a:t>
            </a:r>
            <a:r>
              <a:rPr lang="es-ES" dirty="0" err="1">
                <a:solidFill>
                  <a:schemeClr val="tx2">
                    <a:lumMod val="50000"/>
                  </a:schemeClr>
                </a:solidFill>
                <a:latin typeface="Calibri" charset="0"/>
                <a:ea typeface="Calibri" charset="0"/>
                <a:cs typeface="Calibri" charset="0"/>
              </a:rPr>
              <a:t>rut</a:t>
            </a:r>
            <a:r>
              <a:rPr lang="es-ES" dirty="0">
                <a:solidFill>
                  <a:schemeClr val="tx2">
                    <a:lumMod val="50000"/>
                  </a:schemeClr>
                </a:solidFill>
                <a:latin typeface="Calibri" charset="0"/>
                <a:ea typeface="Calibri" charset="0"/>
                <a:cs typeface="Calibri" charset="0"/>
              </a:rPr>
              <a:t> </a:t>
            </a:r>
            <a:r>
              <a:rPr lang="es-ES" dirty="0" smtClean="0">
                <a:solidFill>
                  <a:schemeClr val="tx2">
                    <a:lumMod val="50000"/>
                  </a:schemeClr>
                </a:solidFill>
                <a:latin typeface="Calibri" charset="0"/>
                <a:ea typeface="Calibri" charset="0"/>
                <a:cs typeface="Calibri" charset="0"/>
              </a:rPr>
              <a:t>12876940-4.</a:t>
            </a:r>
            <a:endParaRPr lang="es-ES_tradnl" sz="1600" dirty="0" smtClean="0">
              <a:solidFill>
                <a:schemeClr val="tx2">
                  <a:lumMod val="50000"/>
                </a:schemeClr>
              </a:solidFill>
              <a:latin typeface="Calibri" charset="0"/>
              <a:ea typeface="Calibri" charset="0"/>
              <a:cs typeface="Calibri" charset="0"/>
            </a:endParaRPr>
          </a:p>
          <a:p>
            <a:pPr algn="just">
              <a:lnSpc>
                <a:spcPct val="115000"/>
              </a:lnSpc>
              <a:spcAft>
                <a:spcPts val="1000"/>
              </a:spcAft>
            </a:pPr>
            <a:r>
              <a:rPr lang="es-ES" dirty="0" smtClean="0">
                <a:solidFill>
                  <a:schemeClr val="tx2">
                    <a:lumMod val="50000"/>
                  </a:schemeClr>
                </a:solidFill>
                <a:latin typeface="Calibri" charset="0"/>
                <a:ea typeface="Calibri" charset="0"/>
                <a:cs typeface="Calibri" charset="0"/>
              </a:rPr>
              <a:t>Se </a:t>
            </a:r>
            <a:r>
              <a:rPr lang="es-ES" dirty="0">
                <a:solidFill>
                  <a:schemeClr val="tx2">
                    <a:lumMod val="50000"/>
                  </a:schemeClr>
                </a:solidFill>
                <a:latin typeface="Calibri" charset="0"/>
                <a:ea typeface="Calibri" charset="0"/>
                <a:cs typeface="Calibri" charset="0"/>
              </a:rPr>
              <a:t>reemplaza el archivo insertado “12876940-4.PNG”, por el nuevo archivo “12876940-4_v2.PNG”. </a:t>
            </a:r>
            <a:endParaRPr lang="es-ES_tradnl" sz="1600" dirty="0">
              <a:solidFill>
                <a:schemeClr val="tx2">
                  <a:lumMod val="50000"/>
                </a:schemeClr>
              </a:solidFill>
              <a:latin typeface="Calibri" charset="0"/>
              <a:ea typeface="Calibri" charset="0"/>
              <a:cs typeface="Calibri" charset="0"/>
            </a:endParaRPr>
          </a:p>
          <a:p>
            <a:pPr algn="just">
              <a:lnSpc>
                <a:spcPct val="115000"/>
              </a:lnSpc>
              <a:spcAft>
                <a:spcPts val="1000"/>
              </a:spcAft>
            </a:pPr>
            <a:r>
              <a:rPr lang="es-ES" dirty="0" smtClean="0">
                <a:solidFill>
                  <a:schemeClr val="tx2">
                    <a:lumMod val="50000"/>
                  </a:schemeClr>
                </a:solidFill>
                <a:latin typeface="Calibri" charset="0"/>
                <a:ea typeface="Calibri" charset="0"/>
                <a:cs typeface="Calibri" charset="0"/>
              </a:rPr>
              <a:t>A </a:t>
            </a:r>
            <a:r>
              <a:rPr lang="es-ES" dirty="0">
                <a:solidFill>
                  <a:schemeClr val="tx2">
                    <a:lumMod val="50000"/>
                  </a:schemeClr>
                </a:solidFill>
                <a:latin typeface="Calibri" charset="0"/>
                <a:ea typeface="Calibri" charset="0"/>
                <a:cs typeface="Calibri" charset="0"/>
              </a:rPr>
              <a:t>diferencia de sentencia UPDATE SQL, para actualizar BLOB se debe utilizar las funciones del paquete DBMS.LOB </a:t>
            </a:r>
            <a:endParaRPr lang="es-ES_tradnl" dirty="0">
              <a:solidFill>
                <a:schemeClr val="tx2">
                  <a:lumMod val="50000"/>
                </a:schemeClr>
              </a:solidFill>
            </a:endParaRPr>
          </a:p>
        </p:txBody>
      </p:sp>
      <p:sp>
        <p:nvSpPr>
          <p:cNvPr id="5" name="Rectangle 2"/>
          <p:cNvSpPr>
            <a:spLocks noChangeArrowheads="1"/>
          </p:cNvSpPr>
          <p:nvPr/>
        </p:nvSpPr>
        <p:spPr bwMode="auto">
          <a:xfrm>
            <a:off x="1640540" y="3727358"/>
            <a:ext cx="31298974" cy="510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endParaRPr lang="es-ES_tradnl"/>
          </a:p>
        </p:txBody>
      </p:sp>
      <p:graphicFrame>
        <p:nvGraphicFramePr>
          <p:cNvPr id="7" name="Objeto 6"/>
          <p:cNvGraphicFramePr>
            <a:graphicFrameLocks noChangeAspect="1"/>
          </p:cNvGraphicFramePr>
          <p:nvPr>
            <p:extLst>
              <p:ext uri="{D42A27DB-BD31-4B8C-83A1-F6EECF244321}">
                <p14:modId xmlns:p14="http://schemas.microsoft.com/office/powerpoint/2010/main" val="1010334494"/>
              </p:ext>
            </p:extLst>
          </p:nvPr>
        </p:nvGraphicFramePr>
        <p:xfrm>
          <a:off x="1640540" y="3580868"/>
          <a:ext cx="5836025" cy="2391814"/>
        </p:xfrm>
        <a:graphic>
          <a:graphicData uri="http://schemas.openxmlformats.org/presentationml/2006/ole">
            <mc:AlternateContent xmlns:mc="http://schemas.openxmlformats.org/markup-compatibility/2006">
              <mc:Choice xmlns:v="urn:schemas-microsoft-com:vml" Requires="v">
                <p:oleObj spid="_x0000_s49156" r:id="rId3" imgW="5512083" imgH="2279365" progId="PBrush">
                  <p:embed/>
                </p:oleObj>
              </mc:Choice>
              <mc:Fallback>
                <p:oleObj r:id="rId3" imgW="5512083" imgH="2279365" progId="PBrush">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40540" y="3580868"/>
                        <a:ext cx="5836025" cy="2391814"/>
                      </a:xfrm>
                      <a:prstGeom prst="rect">
                        <a:avLst/>
                      </a:prstGeom>
                      <a:noFill/>
                    </p:spPr>
                  </p:pic>
                </p:oleObj>
              </mc:Fallback>
            </mc:AlternateContent>
          </a:graphicData>
        </a:graphic>
      </p:graphicFrame>
    </p:spTree>
    <p:extLst>
      <p:ext uri="{BB962C8B-B14F-4D97-AF65-F5344CB8AC3E}">
        <p14:creationId xmlns:p14="http://schemas.microsoft.com/office/powerpoint/2010/main" val="203735496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s-ES_tradnl"/>
          </a:p>
        </p:txBody>
      </p:sp>
      <p:sp>
        <p:nvSpPr>
          <p:cNvPr id="6" name="Rectángulo 5"/>
          <p:cNvSpPr/>
          <p:nvPr/>
        </p:nvSpPr>
        <p:spPr>
          <a:xfrm>
            <a:off x="5105400" y="399701"/>
            <a:ext cx="3216396" cy="646331"/>
          </a:xfrm>
          <a:prstGeom prst="rect">
            <a:avLst/>
          </a:prstGeom>
        </p:spPr>
        <p:txBody>
          <a:bodyPr wrap="square">
            <a:spAutoFit/>
          </a:bodyPr>
          <a:lstStyle/>
          <a:p>
            <a:pPr algn="r"/>
            <a:r>
              <a:rPr lang="es-ES" dirty="0">
                <a:solidFill>
                  <a:schemeClr val="bg1"/>
                </a:solidFill>
              </a:rPr>
              <a:t>Uso de Variables de tipo compuestas y LOB</a:t>
            </a:r>
            <a:endParaRPr lang="es-ES_tradnl" b="1" dirty="0">
              <a:solidFill>
                <a:schemeClr val="bg1"/>
              </a:solidFill>
              <a:latin typeface="Candara"/>
              <a:cs typeface="Candara"/>
            </a:endParaRPr>
          </a:p>
        </p:txBody>
      </p:sp>
      <p:sp>
        <p:nvSpPr>
          <p:cNvPr id="4" name="Rectangle 2"/>
          <p:cNvSpPr>
            <a:spLocks noChangeArrowheads="1"/>
          </p:cNvSpPr>
          <p:nvPr/>
        </p:nvSpPr>
        <p:spPr bwMode="auto">
          <a:xfrm>
            <a:off x="1275537" y="2859207"/>
            <a:ext cx="3865958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endParaRPr lang="es-ES_tradnl"/>
          </a:p>
        </p:txBody>
      </p:sp>
      <p:sp>
        <p:nvSpPr>
          <p:cNvPr id="2" name="Rectángulo 1"/>
          <p:cNvSpPr/>
          <p:nvPr/>
        </p:nvSpPr>
        <p:spPr>
          <a:xfrm>
            <a:off x="578223" y="1183440"/>
            <a:ext cx="8189259" cy="1370119"/>
          </a:xfrm>
          <a:prstGeom prst="rect">
            <a:avLst/>
          </a:prstGeom>
        </p:spPr>
        <p:txBody>
          <a:bodyPr wrap="square">
            <a:spAutoFit/>
          </a:bodyPr>
          <a:lstStyle/>
          <a:p>
            <a:pPr algn="just">
              <a:lnSpc>
                <a:spcPct val="115000"/>
              </a:lnSpc>
              <a:spcAft>
                <a:spcPts val="1000"/>
              </a:spcAft>
            </a:pPr>
            <a:r>
              <a:rPr lang="es-ES" b="1" dirty="0">
                <a:solidFill>
                  <a:schemeClr val="tx2">
                    <a:lumMod val="50000"/>
                  </a:schemeClr>
                </a:solidFill>
                <a:latin typeface="Calibri" charset="0"/>
                <a:ea typeface="Calibri" charset="0"/>
                <a:cs typeface="Calibri" charset="0"/>
              </a:rPr>
              <a:t>Ejemplo Inserción </a:t>
            </a:r>
            <a:r>
              <a:rPr lang="es-ES" b="1" dirty="0" smtClean="0">
                <a:solidFill>
                  <a:schemeClr val="tx2">
                    <a:lumMod val="50000"/>
                  </a:schemeClr>
                </a:solidFill>
                <a:latin typeface="Calibri" charset="0"/>
                <a:ea typeface="Calibri" charset="0"/>
                <a:cs typeface="Calibri" charset="0"/>
              </a:rPr>
              <a:t>CLOB</a:t>
            </a:r>
            <a:endParaRPr lang="es-ES_tradnl" sz="1600" dirty="0">
              <a:solidFill>
                <a:schemeClr val="tx2">
                  <a:lumMod val="50000"/>
                </a:schemeClr>
              </a:solidFill>
              <a:latin typeface="Calibri" charset="0"/>
              <a:ea typeface="Calibri" charset="0"/>
              <a:cs typeface="Calibri" charset="0"/>
            </a:endParaRPr>
          </a:p>
          <a:p>
            <a:r>
              <a:rPr lang="es-ES" dirty="0">
                <a:solidFill>
                  <a:schemeClr val="tx2">
                    <a:lumMod val="50000"/>
                  </a:schemeClr>
                </a:solidFill>
                <a:latin typeface="Calibri" charset="0"/>
                <a:ea typeface="Calibri" charset="0"/>
                <a:cs typeface="Calibri" charset="0"/>
              </a:rPr>
              <a:t>En el ejemplo se INSERTA datos relacionados con historial médico del paciente con </a:t>
            </a:r>
            <a:r>
              <a:rPr lang="es-ES" dirty="0" err="1">
                <a:solidFill>
                  <a:schemeClr val="tx2">
                    <a:lumMod val="50000"/>
                  </a:schemeClr>
                </a:solidFill>
                <a:latin typeface="Calibri" charset="0"/>
                <a:ea typeface="Calibri" charset="0"/>
                <a:cs typeface="Calibri" charset="0"/>
              </a:rPr>
              <a:t>rut</a:t>
            </a:r>
            <a:r>
              <a:rPr lang="es-ES" dirty="0">
                <a:solidFill>
                  <a:schemeClr val="tx2">
                    <a:lumMod val="50000"/>
                  </a:schemeClr>
                </a:solidFill>
                <a:latin typeface="Calibri" charset="0"/>
                <a:ea typeface="Calibri" charset="0"/>
                <a:cs typeface="Calibri" charset="0"/>
              </a:rPr>
              <a:t> 12876534-K, en un campo CLOB tipo de dato que reemplazó a LONG en versiones anteriores Oracle. </a:t>
            </a:r>
            <a:endParaRPr lang="es-ES_tradnl" dirty="0">
              <a:solidFill>
                <a:schemeClr val="tx2">
                  <a:lumMod val="50000"/>
                </a:schemeClr>
              </a:solidFill>
            </a:endParaRPr>
          </a:p>
        </p:txBody>
      </p:sp>
      <p:sp>
        <p:nvSpPr>
          <p:cNvPr id="5" name="Rectangle 2"/>
          <p:cNvSpPr>
            <a:spLocks noChangeArrowheads="1"/>
          </p:cNvSpPr>
          <p:nvPr/>
        </p:nvSpPr>
        <p:spPr bwMode="auto">
          <a:xfrm>
            <a:off x="2043951" y="2859206"/>
            <a:ext cx="2364919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endParaRPr lang="es-ES_tradnl"/>
          </a:p>
        </p:txBody>
      </p:sp>
      <p:graphicFrame>
        <p:nvGraphicFramePr>
          <p:cNvPr id="7" name="Objeto 6"/>
          <p:cNvGraphicFramePr>
            <a:graphicFrameLocks noChangeAspect="1"/>
          </p:cNvGraphicFramePr>
          <p:nvPr>
            <p:extLst>
              <p:ext uri="{D42A27DB-BD31-4B8C-83A1-F6EECF244321}">
                <p14:modId xmlns:p14="http://schemas.microsoft.com/office/powerpoint/2010/main" val="1794757966"/>
              </p:ext>
            </p:extLst>
          </p:nvPr>
        </p:nvGraphicFramePr>
        <p:xfrm>
          <a:off x="2043951" y="2859207"/>
          <a:ext cx="4978859" cy="3060774"/>
        </p:xfrm>
        <a:graphic>
          <a:graphicData uri="http://schemas.openxmlformats.org/presentationml/2006/ole">
            <mc:AlternateContent xmlns:mc="http://schemas.openxmlformats.org/markup-compatibility/2006">
              <mc:Choice xmlns:v="urn:schemas-microsoft-com:vml" Requires="v">
                <p:oleObj spid="_x0000_s55300" r:id="rId3" imgW="4711942" imgH="2870348" progId="PBrush">
                  <p:embed/>
                </p:oleObj>
              </mc:Choice>
              <mc:Fallback>
                <p:oleObj r:id="rId3" imgW="4711942" imgH="2870348" progId="PBrush">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43951" y="2859207"/>
                        <a:ext cx="4978859" cy="3060774"/>
                      </a:xfrm>
                      <a:prstGeom prst="rect">
                        <a:avLst/>
                      </a:prstGeom>
                      <a:noFill/>
                    </p:spPr>
                  </p:pic>
                </p:oleObj>
              </mc:Fallback>
            </mc:AlternateContent>
          </a:graphicData>
        </a:graphic>
      </p:graphicFrame>
    </p:spTree>
    <p:extLst>
      <p:ext uri="{BB962C8B-B14F-4D97-AF65-F5344CB8AC3E}">
        <p14:creationId xmlns:p14="http://schemas.microsoft.com/office/powerpoint/2010/main" val="80449172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s-ES_tradnl"/>
          </a:p>
        </p:txBody>
      </p:sp>
      <p:sp>
        <p:nvSpPr>
          <p:cNvPr id="6" name="Rectángulo 5"/>
          <p:cNvSpPr/>
          <p:nvPr/>
        </p:nvSpPr>
        <p:spPr>
          <a:xfrm>
            <a:off x="5105400" y="399701"/>
            <a:ext cx="3216396" cy="646331"/>
          </a:xfrm>
          <a:prstGeom prst="rect">
            <a:avLst/>
          </a:prstGeom>
        </p:spPr>
        <p:txBody>
          <a:bodyPr wrap="square">
            <a:spAutoFit/>
          </a:bodyPr>
          <a:lstStyle/>
          <a:p>
            <a:pPr algn="r"/>
            <a:r>
              <a:rPr lang="es-ES" dirty="0">
                <a:solidFill>
                  <a:schemeClr val="bg1"/>
                </a:solidFill>
              </a:rPr>
              <a:t>Uso de Variables de tipo compuestas y LOB</a:t>
            </a:r>
            <a:endParaRPr lang="es-ES_tradnl" b="1" dirty="0">
              <a:solidFill>
                <a:schemeClr val="bg1"/>
              </a:solidFill>
              <a:latin typeface="Candara"/>
              <a:cs typeface="Candara"/>
            </a:endParaRPr>
          </a:p>
        </p:txBody>
      </p:sp>
      <p:sp>
        <p:nvSpPr>
          <p:cNvPr id="4" name="Rectangle 2"/>
          <p:cNvSpPr>
            <a:spLocks noChangeArrowheads="1"/>
          </p:cNvSpPr>
          <p:nvPr/>
        </p:nvSpPr>
        <p:spPr bwMode="auto">
          <a:xfrm>
            <a:off x="1275537" y="2859207"/>
            <a:ext cx="3865958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endParaRPr lang="es-ES_tradnl"/>
          </a:p>
        </p:txBody>
      </p:sp>
      <p:sp>
        <p:nvSpPr>
          <p:cNvPr id="2" name="Rectángulo 1"/>
          <p:cNvSpPr/>
          <p:nvPr/>
        </p:nvSpPr>
        <p:spPr>
          <a:xfrm>
            <a:off x="632013" y="1900131"/>
            <a:ext cx="3361764" cy="3603551"/>
          </a:xfrm>
          <a:prstGeom prst="rect">
            <a:avLst/>
          </a:prstGeom>
        </p:spPr>
        <p:txBody>
          <a:bodyPr wrap="square">
            <a:spAutoFit/>
          </a:bodyPr>
          <a:lstStyle/>
          <a:p>
            <a:pPr algn="just">
              <a:lnSpc>
                <a:spcPct val="115000"/>
              </a:lnSpc>
              <a:spcAft>
                <a:spcPts val="1000"/>
              </a:spcAft>
            </a:pPr>
            <a:r>
              <a:rPr lang="es-ES" b="1" dirty="0">
                <a:solidFill>
                  <a:schemeClr val="tx2">
                    <a:lumMod val="75000"/>
                  </a:schemeClr>
                </a:solidFill>
                <a:latin typeface="Calibri" charset="0"/>
                <a:ea typeface="Calibri" charset="0"/>
                <a:cs typeface="Calibri" charset="0"/>
              </a:rPr>
              <a:t>Ejemplo actualización </a:t>
            </a:r>
            <a:r>
              <a:rPr lang="es-ES" b="1" dirty="0" smtClean="0">
                <a:solidFill>
                  <a:schemeClr val="tx2">
                    <a:lumMod val="75000"/>
                  </a:schemeClr>
                </a:solidFill>
                <a:latin typeface="Calibri" charset="0"/>
                <a:ea typeface="Calibri" charset="0"/>
                <a:cs typeface="Calibri" charset="0"/>
              </a:rPr>
              <a:t>CLOB</a:t>
            </a:r>
            <a:endParaRPr lang="es-ES_tradnl" sz="1600" dirty="0">
              <a:solidFill>
                <a:schemeClr val="tx2">
                  <a:lumMod val="75000"/>
                </a:schemeClr>
              </a:solidFill>
              <a:latin typeface="Calibri" charset="0"/>
              <a:ea typeface="Calibri" charset="0"/>
              <a:cs typeface="Calibri" charset="0"/>
            </a:endParaRPr>
          </a:p>
          <a:p>
            <a:pPr algn="just">
              <a:lnSpc>
                <a:spcPct val="115000"/>
              </a:lnSpc>
              <a:spcAft>
                <a:spcPts val="1000"/>
              </a:spcAft>
            </a:pPr>
            <a:r>
              <a:rPr lang="es-ES" dirty="0">
                <a:solidFill>
                  <a:schemeClr val="tx2">
                    <a:lumMod val="50000"/>
                  </a:schemeClr>
                </a:solidFill>
                <a:latin typeface="Calibri" charset="0"/>
                <a:ea typeface="Calibri" charset="0"/>
                <a:cs typeface="Calibri" charset="0"/>
              </a:rPr>
              <a:t>En el ejemplo se ACTUALIZA el campo NOTAS_MEDICAS, datos relacionados con historial médico del paciente con </a:t>
            </a:r>
            <a:r>
              <a:rPr lang="es-ES" dirty="0" err="1">
                <a:solidFill>
                  <a:schemeClr val="tx2">
                    <a:lumMod val="50000"/>
                  </a:schemeClr>
                </a:solidFill>
                <a:latin typeface="Calibri" charset="0"/>
                <a:ea typeface="Calibri" charset="0"/>
                <a:cs typeface="Calibri" charset="0"/>
              </a:rPr>
              <a:t>rut</a:t>
            </a:r>
            <a:r>
              <a:rPr lang="es-ES" dirty="0">
                <a:solidFill>
                  <a:schemeClr val="tx2">
                    <a:lumMod val="50000"/>
                  </a:schemeClr>
                </a:solidFill>
                <a:latin typeface="Calibri" charset="0"/>
                <a:ea typeface="Calibri" charset="0"/>
                <a:cs typeface="Calibri" charset="0"/>
              </a:rPr>
              <a:t> 12876534-K.</a:t>
            </a:r>
            <a:endParaRPr lang="es-ES_tradnl" sz="1600" dirty="0">
              <a:solidFill>
                <a:schemeClr val="tx2">
                  <a:lumMod val="50000"/>
                </a:schemeClr>
              </a:solidFill>
              <a:latin typeface="Calibri" charset="0"/>
              <a:ea typeface="Calibri" charset="0"/>
              <a:cs typeface="Calibri" charset="0"/>
            </a:endParaRPr>
          </a:p>
          <a:p>
            <a:pPr algn="just"/>
            <a:r>
              <a:rPr lang="es-ES" dirty="0">
                <a:solidFill>
                  <a:schemeClr val="tx2">
                    <a:lumMod val="50000"/>
                  </a:schemeClr>
                </a:solidFill>
                <a:latin typeface="Calibri" charset="0"/>
                <a:ea typeface="Calibri" charset="0"/>
                <a:cs typeface="Calibri" charset="0"/>
              </a:rPr>
              <a:t>Se utiliza función WRITEAPPEND del paquete </a:t>
            </a:r>
            <a:r>
              <a:rPr lang="es-ES" dirty="0" err="1">
                <a:solidFill>
                  <a:schemeClr val="tx2">
                    <a:lumMod val="50000"/>
                  </a:schemeClr>
                </a:solidFill>
                <a:latin typeface="Calibri" charset="0"/>
                <a:ea typeface="Calibri" charset="0"/>
                <a:cs typeface="Calibri" charset="0"/>
              </a:rPr>
              <a:t>dbms_lob</a:t>
            </a:r>
            <a:r>
              <a:rPr lang="es-ES" dirty="0">
                <a:solidFill>
                  <a:schemeClr val="tx2">
                    <a:lumMod val="50000"/>
                  </a:schemeClr>
                </a:solidFill>
                <a:latin typeface="Calibri" charset="0"/>
                <a:ea typeface="Calibri" charset="0"/>
                <a:cs typeface="Calibri" charset="0"/>
              </a:rPr>
              <a:t>, que considera valor de CLOB recuperado de la tabla, cantidad de byte a ser agregados y el </a:t>
            </a:r>
            <a:r>
              <a:rPr lang="es-ES" dirty="0" err="1">
                <a:solidFill>
                  <a:schemeClr val="tx2">
                    <a:lumMod val="50000"/>
                  </a:schemeClr>
                </a:solidFill>
                <a:latin typeface="Calibri" charset="0"/>
                <a:ea typeface="Calibri" charset="0"/>
                <a:cs typeface="Calibri" charset="0"/>
              </a:rPr>
              <a:t>string</a:t>
            </a:r>
            <a:r>
              <a:rPr lang="es-ES" dirty="0">
                <a:solidFill>
                  <a:schemeClr val="tx2">
                    <a:lumMod val="50000"/>
                  </a:schemeClr>
                </a:solidFill>
                <a:latin typeface="Calibri" charset="0"/>
                <a:ea typeface="Calibri" charset="0"/>
                <a:cs typeface="Calibri" charset="0"/>
              </a:rPr>
              <a:t> a ser agregado al campo CLOB. </a:t>
            </a:r>
            <a:endParaRPr lang="es-ES_tradnl" dirty="0">
              <a:solidFill>
                <a:schemeClr val="tx2">
                  <a:lumMod val="50000"/>
                </a:schemeClr>
              </a:solidFill>
            </a:endParaRPr>
          </a:p>
        </p:txBody>
      </p:sp>
      <p:sp>
        <p:nvSpPr>
          <p:cNvPr id="5" name="Rectangle 2"/>
          <p:cNvSpPr>
            <a:spLocks noChangeArrowheads="1"/>
          </p:cNvSpPr>
          <p:nvPr/>
        </p:nvSpPr>
        <p:spPr bwMode="auto">
          <a:xfrm>
            <a:off x="5567083" y="1927026"/>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s-ES_tradnl"/>
          </a:p>
        </p:txBody>
      </p:sp>
      <p:graphicFrame>
        <p:nvGraphicFramePr>
          <p:cNvPr id="7" name="Objeto 6"/>
          <p:cNvGraphicFramePr>
            <a:graphicFrameLocks noChangeAspect="1"/>
          </p:cNvGraphicFramePr>
          <p:nvPr>
            <p:extLst>
              <p:ext uri="{D42A27DB-BD31-4B8C-83A1-F6EECF244321}">
                <p14:modId xmlns:p14="http://schemas.microsoft.com/office/powerpoint/2010/main" val="2121425685"/>
              </p:ext>
            </p:extLst>
          </p:nvPr>
        </p:nvGraphicFramePr>
        <p:xfrm>
          <a:off x="4314572" y="2384225"/>
          <a:ext cx="4254655" cy="2685315"/>
        </p:xfrm>
        <a:graphic>
          <a:graphicData uri="http://schemas.openxmlformats.org/presentationml/2006/ole">
            <mc:AlternateContent xmlns:mc="http://schemas.openxmlformats.org/markup-compatibility/2006">
              <mc:Choice xmlns:v="urn:schemas-microsoft-com:vml" Requires="v">
                <p:oleObj spid="_x0000_s54276" r:id="rId3" imgW="6299524" imgH="4013406" progId="PBrush">
                  <p:embed/>
                </p:oleObj>
              </mc:Choice>
              <mc:Fallback>
                <p:oleObj r:id="rId3" imgW="6299524" imgH="4013406" progId="PBrush">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14572" y="2384225"/>
                        <a:ext cx="4254655" cy="2685315"/>
                      </a:xfrm>
                      <a:prstGeom prst="rect">
                        <a:avLst/>
                      </a:prstGeom>
                      <a:noFill/>
                    </p:spPr>
                  </p:pic>
                </p:oleObj>
              </mc:Fallback>
            </mc:AlternateContent>
          </a:graphicData>
        </a:graphic>
      </p:graphicFrame>
    </p:spTree>
    <p:extLst>
      <p:ext uri="{BB962C8B-B14F-4D97-AF65-F5344CB8AC3E}">
        <p14:creationId xmlns:p14="http://schemas.microsoft.com/office/powerpoint/2010/main" val="81437250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s-ES_tradnl"/>
          </a:p>
        </p:txBody>
      </p:sp>
      <p:sp>
        <p:nvSpPr>
          <p:cNvPr id="6" name="Rectángulo 5"/>
          <p:cNvSpPr/>
          <p:nvPr/>
        </p:nvSpPr>
        <p:spPr>
          <a:xfrm>
            <a:off x="5105400" y="399701"/>
            <a:ext cx="3216396" cy="646331"/>
          </a:xfrm>
          <a:prstGeom prst="rect">
            <a:avLst/>
          </a:prstGeom>
        </p:spPr>
        <p:txBody>
          <a:bodyPr wrap="square">
            <a:spAutoFit/>
          </a:bodyPr>
          <a:lstStyle/>
          <a:p>
            <a:pPr algn="r"/>
            <a:r>
              <a:rPr lang="es-ES" dirty="0">
                <a:solidFill>
                  <a:schemeClr val="bg1"/>
                </a:solidFill>
              </a:rPr>
              <a:t>Uso de Variables de tipo compuestas y LOB</a:t>
            </a:r>
            <a:endParaRPr lang="es-ES_tradnl" b="1" dirty="0">
              <a:solidFill>
                <a:schemeClr val="bg1"/>
              </a:solidFill>
              <a:latin typeface="Candara"/>
              <a:cs typeface="Candara"/>
            </a:endParaRPr>
          </a:p>
        </p:txBody>
      </p:sp>
      <p:sp>
        <p:nvSpPr>
          <p:cNvPr id="4" name="Rectangle 2"/>
          <p:cNvSpPr>
            <a:spLocks noChangeArrowheads="1"/>
          </p:cNvSpPr>
          <p:nvPr/>
        </p:nvSpPr>
        <p:spPr bwMode="auto">
          <a:xfrm>
            <a:off x="1275537" y="2859207"/>
            <a:ext cx="3865958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endParaRPr lang="es-ES_tradnl"/>
          </a:p>
        </p:txBody>
      </p:sp>
      <p:sp>
        <p:nvSpPr>
          <p:cNvPr id="2" name="Rectángulo 1"/>
          <p:cNvSpPr/>
          <p:nvPr/>
        </p:nvSpPr>
        <p:spPr>
          <a:xfrm>
            <a:off x="4419359" y="1927567"/>
            <a:ext cx="4227100" cy="3586110"/>
          </a:xfrm>
          <a:prstGeom prst="rect">
            <a:avLst/>
          </a:prstGeom>
        </p:spPr>
        <p:txBody>
          <a:bodyPr wrap="square">
            <a:spAutoFit/>
          </a:bodyPr>
          <a:lstStyle/>
          <a:p>
            <a:pPr algn="just">
              <a:lnSpc>
                <a:spcPct val="115000"/>
              </a:lnSpc>
              <a:spcAft>
                <a:spcPts val="1000"/>
              </a:spcAft>
            </a:pPr>
            <a:r>
              <a:rPr lang="es-ES_tradnl" b="1" dirty="0">
                <a:solidFill>
                  <a:srgbClr val="000000"/>
                </a:solidFill>
                <a:latin typeface="Calibri" charset="0"/>
                <a:ea typeface="Calibri" charset="0"/>
                <a:cs typeface="Calibri" charset="0"/>
              </a:rPr>
              <a:t> </a:t>
            </a:r>
            <a:r>
              <a:rPr lang="es-ES" b="1" dirty="0">
                <a:solidFill>
                  <a:schemeClr val="tx2">
                    <a:lumMod val="75000"/>
                  </a:schemeClr>
                </a:solidFill>
                <a:latin typeface="Calibri" charset="0"/>
                <a:ea typeface="Calibri" charset="0"/>
                <a:cs typeface="Calibri" charset="0"/>
              </a:rPr>
              <a:t>Implementación de Variables </a:t>
            </a:r>
            <a:r>
              <a:rPr lang="es-ES" b="1" dirty="0" smtClean="0">
                <a:solidFill>
                  <a:schemeClr val="tx2">
                    <a:lumMod val="75000"/>
                  </a:schemeClr>
                </a:solidFill>
                <a:latin typeface="Calibri" charset="0"/>
                <a:ea typeface="Calibri" charset="0"/>
                <a:cs typeface="Calibri" charset="0"/>
              </a:rPr>
              <a:t>BLOB</a:t>
            </a:r>
            <a:endParaRPr lang="es-ES_tradnl" sz="1600" dirty="0">
              <a:solidFill>
                <a:schemeClr val="tx2">
                  <a:lumMod val="75000"/>
                </a:schemeClr>
              </a:solidFill>
              <a:latin typeface="Calibri" charset="0"/>
              <a:ea typeface="Calibri" charset="0"/>
              <a:cs typeface="Calibri" charset="0"/>
            </a:endParaRPr>
          </a:p>
          <a:p>
            <a:pPr algn="just"/>
            <a:r>
              <a:rPr lang="es-ES" dirty="0" smtClean="0">
                <a:solidFill>
                  <a:schemeClr val="tx2">
                    <a:lumMod val="50000"/>
                  </a:schemeClr>
                </a:solidFill>
                <a:latin typeface="Calibri" charset="0"/>
                <a:ea typeface="Calibri" charset="0"/>
                <a:cs typeface="Calibri" charset="0"/>
              </a:rPr>
              <a:t>Para </a:t>
            </a:r>
            <a:r>
              <a:rPr lang="es-ES" dirty="0">
                <a:solidFill>
                  <a:schemeClr val="tx2">
                    <a:lumMod val="50000"/>
                  </a:schemeClr>
                </a:solidFill>
                <a:latin typeface="Calibri" charset="0"/>
                <a:ea typeface="Calibri" charset="0"/>
                <a:cs typeface="Calibri" charset="0"/>
              </a:rPr>
              <a:t>trabajar con BLOB y BFILES se requiere de Objetos Directorios en la base de datos. Los Objetos Directorios no son objetos que le pertenecen a un esquema, todos los directorios creados son adueñados por el usuario SYS. Para crear directorios necesitamos el privilegio de sistema CREATE ANY DIRECTORY. Estos Objetos Directorios serán una referencia a una ubicación de un directorio del sistema operativo. </a:t>
            </a:r>
            <a:endParaRPr lang="es-ES_tradnl" dirty="0">
              <a:solidFill>
                <a:schemeClr val="tx2">
                  <a:lumMod val="50000"/>
                </a:schemeClr>
              </a:solidFill>
            </a:endParaRPr>
          </a:p>
        </p:txBody>
      </p:sp>
      <p:sp>
        <p:nvSpPr>
          <p:cNvPr id="5" name="Rectangle 2"/>
          <p:cNvSpPr>
            <a:spLocks noChangeArrowheads="1"/>
          </p:cNvSpPr>
          <p:nvPr/>
        </p:nvSpPr>
        <p:spPr bwMode="auto">
          <a:xfrm>
            <a:off x="431581" y="2421157"/>
            <a:ext cx="10937478" cy="482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endParaRPr lang="es-ES_tradnl"/>
          </a:p>
        </p:txBody>
      </p:sp>
      <p:graphicFrame>
        <p:nvGraphicFramePr>
          <p:cNvPr id="7" name="Objeto 6"/>
          <p:cNvGraphicFramePr>
            <a:graphicFrameLocks noChangeAspect="1"/>
          </p:cNvGraphicFramePr>
          <p:nvPr>
            <p:extLst>
              <p:ext uri="{D42A27DB-BD31-4B8C-83A1-F6EECF244321}">
                <p14:modId xmlns:p14="http://schemas.microsoft.com/office/powerpoint/2010/main" val="1584167460"/>
              </p:ext>
            </p:extLst>
          </p:nvPr>
        </p:nvGraphicFramePr>
        <p:xfrm>
          <a:off x="431580" y="2312894"/>
          <a:ext cx="3987779" cy="2124636"/>
        </p:xfrm>
        <a:graphic>
          <a:graphicData uri="http://schemas.openxmlformats.org/presentationml/2006/ole">
            <mc:AlternateContent xmlns:mc="http://schemas.openxmlformats.org/markup-compatibility/2006">
              <mc:Choice xmlns:v="urn:schemas-microsoft-com:vml" Requires="v">
                <p:oleObj spid="_x0000_s56324" r:id="rId3" imgW="5073911" imgH="2705239" progId="PBrush">
                  <p:embed/>
                </p:oleObj>
              </mc:Choice>
              <mc:Fallback>
                <p:oleObj r:id="rId3" imgW="5073911" imgH="2705239" progId="PBrush">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1580" y="2312894"/>
                        <a:ext cx="3987779" cy="2124636"/>
                      </a:xfrm>
                      <a:prstGeom prst="rect">
                        <a:avLst/>
                      </a:prstGeom>
                      <a:noFill/>
                    </p:spPr>
                  </p:pic>
                </p:oleObj>
              </mc:Fallback>
            </mc:AlternateContent>
          </a:graphicData>
        </a:graphic>
      </p:graphicFrame>
    </p:spTree>
    <p:extLst>
      <p:ext uri="{BB962C8B-B14F-4D97-AF65-F5344CB8AC3E}">
        <p14:creationId xmlns:p14="http://schemas.microsoft.com/office/powerpoint/2010/main" val="34688838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s-ES_tradnl"/>
          </a:p>
        </p:txBody>
      </p:sp>
      <p:sp>
        <p:nvSpPr>
          <p:cNvPr id="6" name="Rectángulo 5"/>
          <p:cNvSpPr/>
          <p:nvPr/>
        </p:nvSpPr>
        <p:spPr>
          <a:xfrm>
            <a:off x="5105400" y="399701"/>
            <a:ext cx="3216396" cy="646331"/>
          </a:xfrm>
          <a:prstGeom prst="rect">
            <a:avLst/>
          </a:prstGeom>
        </p:spPr>
        <p:txBody>
          <a:bodyPr wrap="square">
            <a:spAutoFit/>
          </a:bodyPr>
          <a:lstStyle/>
          <a:p>
            <a:pPr algn="r"/>
            <a:r>
              <a:rPr lang="es-ES" dirty="0">
                <a:solidFill>
                  <a:schemeClr val="bg1"/>
                </a:solidFill>
              </a:rPr>
              <a:t>Uso de Variables de tipo compuestas y LOB</a:t>
            </a:r>
            <a:endParaRPr lang="es-ES_tradnl" b="1" dirty="0">
              <a:solidFill>
                <a:schemeClr val="bg1"/>
              </a:solidFill>
              <a:latin typeface="Candara"/>
              <a:cs typeface="Candara"/>
            </a:endParaRPr>
          </a:p>
        </p:txBody>
      </p:sp>
      <p:sp>
        <p:nvSpPr>
          <p:cNvPr id="4" name="Rectangle 2"/>
          <p:cNvSpPr>
            <a:spLocks noChangeArrowheads="1"/>
          </p:cNvSpPr>
          <p:nvPr/>
        </p:nvSpPr>
        <p:spPr bwMode="auto">
          <a:xfrm>
            <a:off x="1275537" y="2859207"/>
            <a:ext cx="3865958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endParaRPr lang="es-ES_tradnl"/>
          </a:p>
        </p:txBody>
      </p:sp>
      <p:sp>
        <p:nvSpPr>
          <p:cNvPr id="2" name="Rectángulo 1"/>
          <p:cNvSpPr/>
          <p:nvPr/>
        </p:nvSpPr>
        <p:spPr>
          <a:xfrm>
            <a:off x="712080" y="2490801"/>
            <a:ext cx="2958354" cy="2308324"/>
          </a:xfrm>
          <a:prstGeom prst="rect">
            <a:avLst/>
          </a:prstGeom>
        </p:spPr>
        <p:txBody>
          <a:bodyPr wrap="square">
            <a:spAutoFit/>
          </a:bodyPr>
          <a:lstStyle/>
          <a:p>
            <a:pPr algn="just"/>
            <a:r>
              <a:rPr lang="es-ES" dirty="0">
                <a:solidFill>
                  <a:schemeClr val="tx2">
                    <a:lumMod val="50000"/>
                  </a:schemeClr>
                </a:solidFill>
                <a:latin typeface="Calibri" charset="0"/>
                <a:ea typeface="Calibri" charset="0"/>
                <a:cs typeface="Calibri" charset="0"/>
              </a:rPr>
              <a:t>En el ejemplo se crea director TMP y como usuario SYS se entregan permisos al usuario que tendrá acceso al directorio creado para manipular archivos en diferentes formatos, según sean definidos. </a:t>
            </a:r>
            <a:endParaRPr lang="es-ES_tradnl" dirty="0">
              <a:solidFill>
                <a:schemeClr val="tx2">
                  <a:lumMod val="50000"/>
                </a:schemeClr>
              </a:solidFill>
            </a:endParaRPr>
          </a:p>
        </p:txBody>
      </p:sp>
      <p:sp>
        <p:nvSpPr>
          <p:cNvPr id="5" name="Rectangle 2"/>
          <p:cNvSpPr>
            <a:spLocks noChangeArrowheads="1"/>
          </p:cNvSpPr>
          <p:nvPr/>
        </p:nvSpPr>
        <p:spPr bwMode="auto">
          <a:xfrm>
            <a:off x="3966883" y="2136340"/>
            <a:ext cx="4840938"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endParaRPr lang="es-ES_tradnl"/>
          </a:p>
        </p:txBody>
      </p:sp>
      <p:graphicFrame>
        <p:nvGraphicFramePr>
          <p:cNvPr id="7" name="Objeto 6"/>
          <p:cNvGraphicFramePr>
            <a:graphicFrameLocks noChangeAspect="1"/>
          </p:cNvGraphicFramePr>
          <p:nvPr>
            <p:extLst>
              <p:ext uri="{D42A27DB-BD31-4B8C-83A1-F6EECF244321}">
                <p14:modId xmlns:p14="http://schemas.microsoft.com/office/powerpoint/2010/main" val="1353979361"/>
              </p:ext>
            </p:extLst>
          </p:nvPr>
        </p:nvGraphicFramePr>
        <p:xfrm>
          <a:off x="3966882" y="2136341"/>
          <a:ext cx="4544491" cy="3017244"/>
        </p:xfrm>
        <a:graphic>
          <a:graphicData uri="http://schemas.openxmlformats.org/presentationml/2006/ole">
            <mc:AlternateContent xmlns:mc="http://schemas.openxmlformats.org/markup-compatibility/2006">
              <mc:Choice xmlns:v="urn:schemas-microsoft-com:vml" Requires="v">
                <p:oleObj spid="_x0000_s53252" r:id="rId3" imgW="5239019" imgH="3492063" progId="PBrush">
                  <p:embed/>
                </p:oleObj>
              </mc:Choice>
              <mc:Fallback>
                <p:oleObj r:id="rId3" imgW="5239019" imgH="3492063" progId="PBrush">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66882" y="2136341"/>
                        <a:ext cx="4544491" cy="3017244"/>
                      </a:xfrm>
                      <a:prstGeom prst="rect">
                        <a:avLst/>
                      </a:prstGeom>
                      <a:noFill/>
                    </p:spPr>
                  </p:pic>
                </p:oleObj>
              </mc:Fallback>
            </mc:AlternateContent>
          </a:graphicData>
        </a:graphic>
      </p:graphicFrame>
    </p:spTree>
    <p:extLst>
      <p:ext uri="{BB962C8B-B14F-4D97-AF65-F5344CB8AC3E}">
        <p14:creationId xmlns:p14="http://schemas.microsoft.com/office/powerpoint/2010/main" val="56360428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s-ES_tradnl"/>
          </a:p>
        </p:txBody>
      </p:sp>
      <p:sp>
        <p:nvSpPr>
          <p:cNvPr id="6" name="Rectángulo 5"/>
          <p:cNvSpPr/>
          <p:nvPr/>
        </p:nvSpPr>
        <p:spPr>
          <a:xfrm>
            <a:off x="5105400" y="399701"/>
            <a:ext cx="3216396" cy="646331"/>
          </a:xfrm>
          <a:prstGeom prst="rect">
            <a:avLst/>
          </a:prstGeom>
        </p:spPr>
        <p:txBody>
          <a:bodyPr wrap="square">
            <a:spAutoFit/>
          </a:bodyPr>
          <a:lstStyle/>
          <a:p>
            <a:pPr algn="r"/>
            <a:r>
              <a:rPr lang="es-ES" dirty="0">
                <a:solidFill>
                  <a:schemeClr val="bg1"/>
                </a:solidFill>
              </a:rPr>
              <a:t>Uso de Variables de tipo compuestas y LOB</a:t>
            </a:r>
            <a:endParaRPr lang="es-ES_tradnl" b="1" dirty="0">
              <a:solidFill>
                <a:schemeClr val="bg1"/>
              </a:solidFill>
              <a:latin typeface="Candara"/>
              <a:cs typeface="Candara"/>
            </a:endParaRPr>
          </a:p>
        </p:txBody>
      </p:sp>
      <p:sp>
        <p:nvSpPr>
          <p:cNvPr id="4" name="Rectangle 2"/>
          <p:cNvSpPr>
            <a:spLocks noChangeArrowheads="1"/>
          </p:cNvSpPr>
          <p:nvPr/>
        </p:nvSpPr>
        <p:spPr bwMode="auto">
          <a:xfrm>
            <a:off x="1275537" y="2859207"/>
            <a:ext cx="3865958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endParaRPr lang="es-ES_tradnl"/>
          </a:p>
        </p:txBody>
      </p:sp>
      <p:sp>
        <p:nvSpPr>
          <p:cNvPr id="2" name="Rectángulo 1"/>
          <p:cNvSpPr/>
          <p:nvPr/>
        </p:nvSpPr>
        <p:spPr>
          <a:xfrm>
            <a:off x="632011" y="1149995"/>
            <a:ext cx="8068235" cy="2175980"/>
          </a:xfrm>
          <a:prstGeom prst="rect">
            <a:avLst/>
          </a:prstGeom>
        </p:spPr>
        <p:txBody>
          <a:bodyPr wrap="square">
            <a:spAutoFit/>
          </a:bodyPr>
          <a:lstStyle/>
          <a:p>
            <a:pPr algn="just">
              <a:lnSpc>
                <a:spcPct val="115000"/>
              </a:lnSpc>
              <a:spcAft>
                <a:spcPts val="1000"/>
              </a:spcAft>
            </a:pPr>
            <a:r>
              <a:rPr lang="es-ES" sz="1600" dirty="0">
                <a:solidFill>
                  <a:schemeClr val="tx2">
                    <a:lumMod val="50000"/>
                  </a:schemeClr>
                </a:solidFill>
                <a:latin typeface="Calibri" charset="0"/>
                <a:ea typeface="Calibri" charset="0"/>
                <a:cs typeface="Calibri" charset="0"/>
              </a:rPr>
              <a:t>En el ejemplo crea una tabla con un campo BLOB</a:t>
            </a:r>
            <a:r>
              <a:rPr lang="es-ES" sz="1600" dirty="0" smtClean="0">
                <a:solidFill>
                  <a:schemeClr val="tx2">
                    <a:lumMod val="50000"/>
                  </a:schemeClr>
                </a:solidFill>
                <a:latin typeface="Calibri" charset="0"/>
                <a:ea typeface="Calibri" charset="0"/>
                <a:cs typeface="Calibri" charset="0"/>
              </a:rPr>
              <a:t>.</a:t>
            </a:r>
            <a:endParaRPr lang="es-ES_tradnl" sz="1600" dirty="0">
              <a:solidFill>
                <a:schemeClr val="tx2">
                  <a:lumMod val="50000"/>
                </a:schemeClr>
              </a:solidFill>
              <a:latin typeface="Calibri" charset="0"/>
              <a:ea typeface="Calibri" charset="0"/>
              <a:cs typeface="Calibri" charset="0"/>
            </a:endParaRPr>
          </a:p>
          <a:p>
            <a:pPr algn="just">
              <a:lnSpc>
                <a:spcPct val="115000"/>
              </a:lnSpc>
              <a:spcAft>
                <a:spcPts val="1000"/>
              </a:spcAft>
            </a:pPr>
            <a:r>
              <a:rPr lang="es-ES" sz="1600" dirty="0">
                <a:solidFill>
                  <a:schemeClr val="tx2">
                    <a:lumMod val="50000"/>
                  </a:schemeClr>
                </a:solidFill>
                <a:latin typeface="Calibri" charset="0"/>
                <a:ea typeface="Calibri" charset="0"/>
                <a:cs typeface="Calibri" charset="0"/>
              </a:rPr>
              <a:t>Oracle recomienda que inicialicemos un campo BLOB con un LOB </a:t>
            </a:r>
            <a:r>
              <a:rPr lang="es-ES" sz="1600" dirty="0" err="1">
                <a:solidFill>
                  <a:schemeClr val="tx2">
                    <a:lumMod val="50000"/>
                  </a:schemeClr>
                </a:solidFill>
                <a:latin typeface="Calibri" charset="0"/>
                <a:ea typeface="Calibri" charset="0"/>
                <a:cs typeface="Calibri" charset="0"/>
              </a:rPr>
              <a:t>Locator</a:t>
            </a:r>
            <a:r>
              <a:rPr lang="es-ES" sz="1600" dirty="0">
                <a:solidFill>
                  <a:schemeClr val="tx2">
                    <a:lumMod val="50000"/>
                  </a:schemeClr>
                </a:solidFill>
                <a:latin typeface="Calibri" charset="0"/>
                <a:ea typeface="Calibri" charset="0"/>
                <a:cs typeface="Calibri" charset="0"/>
              </a:rPr>
              <a:t> vació y no dejarlo como NULL. La función EMPTY_BLOB permite este propósito.</a:t>
            </a:r>
            <a:endParaRPr lang="es-ES_tradnl" sz="1600" dirty="0">
              <a:solidFill>
                <a:schemeClr val="tx2">
                  <a:lumMod val="50000"/>
                </a:schemeClr>
              </a:solidFill>
              <a:latin typeface="Calibri" charset="0"/>
              <a:ea typeface="Calibri" charset="0"/>
              <a:cs typeface="Calibri" charset="0"/>
            </a:endParaRPr>
          </a:p>
          <a:p>
            <a:pPr algn="just">
              <a:lnSpc>
                <a:spcPct val="115000"/>
              </a:lnSpc>
              <a:spcAft>
                <a:spcPts val="1000"/>
              </a:spcAft>
            </a:pPr>
            <a:r>
              <a:rPr lang="es-ES" sz="1600" dirty="0" smtClean="0">
                <a:solidFill>
                  <a:schemeClr val="tx2">
                    <a:lumMod val="50000"/>
                  </a:schemeClr>
                </a:solidFill>
                <a:latin typeface="Calibri" charset="0"/>
                <a:ea typeface="Calibri" charset="0"/>
                <a:cs typeface="Calibri" charset="0"/>
              </a:rPr>
              <a:t>La </a:t>
            </a:r>
            <a:r>
              <a:rPr lang="es-ES" sz="1600" dirty="0">
                <a:solidFill>
                  <a:schemeClr val="tx2">
                    <a:lumMod val="50000"/>
                  </a:schemeClr>
                </a:solidFill>
                <a:latin typeface="Calibri" charset="0"/>
                <a:ea typeface="Calibri" charset="0"/>
                <a:cs typeface="Calibri" charset="0"/>
              </a:rPr>
              <a:t>sentencia INSERT inserta una fila y retorna BLOB. Posteriormente, se copia el contenido binario de la imagen en un campo BLOB</a:t>
            </a:r>
            <a:r>
              <a:rPr lang="es-ES" sz="1600" dirty="0" smtClean="0">
                <a:solidFill>
                  <a:schemeClr val="tx2">
                    <a:lumMod val="50000"/>
                  </a:schemeClr>
                </a:solidFill>
                <a:latin typeface="Calibri" charset="0"/>
                <a:ea typeface="Calibri" charset="0"/>
                <a:cs typeface="Calibri" charset="0"/>
              </a:rPr>
              <a:t>.</a:t>
            </a:r>
            <a:endParaRPr lang="es-ES_tradnl" sz="1600" dirty="0">
              <a:solidFill>
                <a:schemeClr val="tx2">
                  <a:lumMod val="50000"/>
                </a:schemeClr>
              </a:solidFill>
              <a:latin typeface="Calibri" charset="0"/>
              <a:ea typeface="Calibri" charset="0"/>
              <a:cs typeface="Calibri" charset="0"/>
            </a:endParaRPr>
          </a:p>
          <a:p>
            <a:pPr algn="just">
              <a:lnSpc>
                <a:spcPct val="115000"/>
              </a:lnSpc>
              <a:spcAft>
                <a:spcPts val="1000"/>
              </a:spcAft>
            </a:pPr>
            <a:r>
              <a:rPr lang="es-ES" sz="1600" dirty="0">
                <a:solidFill>
                  <a:schemeClr val="tx2">
                    <a:lumMod val="50000"/>
                  </a:schemeClr>
                </a:solidFill>
                <a:latin typeface="Calibri" charset="0"/>
                <a:ea typeface="Calibri" charset="0"/>
                <a:cs typeface="Calibri" charset="0"/>
              </a:rPr>
              <a:t>Finalmente, se consulta la tabla para verificar la inserción de archivo binario en campo BLOB</a:t>
            </a:r>
            <a:r>
              <a:rPr lang="es-ES" sz="1600" dirty="0" smtClean="0">
                <a:solidFill>
                  <a:schemeClr val="tx2">
                    <a:lumMod val="50000"/>
                  </a:schemeClr>
                </a:solidFill>
                <a:latin typeface="Calibri" charset="0"/>
                <a:ea typeface="Calibri" charset="0"/>
                <a:cs typeface="Calibri" charset="0"/>
              </a:rPr>
              <a:t>.</a:t>
            </a:r>
            <a:endParaRPr lang="es-ES_tradnl" sz="1600" dirty="0">
              <a:solidFill>
                <a:schemeClr val="tx2">
                  <a:lumMod val="50000"/>
                </a:schemeClr>
              </a:solidFill>
              <a:latin typeface="Calibri" charset="0"/>
              <a:ea typeface="Calibri" charset="0"/>
              <a:cs typeface="Calibri" charset="0"/>
            </a:endParaRPr>
          </a:p>
        </p:txBody>
      </p:sp>
      <p:sp>
        <p:nvSpPr>
          <p:cNvPr id="5" name="Rectangle 2"/>
          <p:cNvSpPr>
            <a:spLocks noChangeArrowheads="1"/>
          </p:cNvSpPr>
          <p:nvPr/>
        </p:nvSpPr>
        <p:spPr bwMode="auto">
          <a:xfrm>
            <a:off x="2297514" y="3325975"/>
            <a:ext cx="26218320" cy="52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endParaRPr lang="es-ES_tradnl"/>
          </a:p>
        </p:txBody>
      </p:sp>
      <p:graphicFrame>
        <p:nvGraphicFramePr>
          <p:cNvPr id="7" name="Objeto 6"/>
          <p:cNvGraphicFramePr>
            <a:graphicFrameLocks noChangeAspect="1"/>
          </p:cNvGraphicFramePr>
          <p:nvPr>
            <p:extLst>
              <p:ext uri="{D42A27DB-BD31-4B8C-83A1-F6EECF244321}">
                <p14:modId xmlns:p14="http://schemas.microsoft.com/office/powerpoint/2010/main" val="1421867124"/>
              </p:ext>
            </p:extLst>
          </p:nvPr>
        </p:nvGraphicFramePr>
        <p:xfrm>
          <a:off x="2297513" y="3325975"/>
          <a:ext cx="4842875" cy="2897786"/>
        </p:xfrm>
        <a:graphic>
          <a:graphicData uri="http://schemas.openxmlformats.org/presentationml/2006/ole">
            <mc:AlternateContent xmlns:mc="http://schemas.openxmlformats.org/markup-compatibility/2006">
              <mc:Choice xmlns:v="urn:schemas-microsoft-com:vml" Requires="v">
                <p:oleObj spid="_x0000_s58372" r:id="rId3" imgW="5632739" imgH="3340272" progId="PBrush">
                  <p:embed/>
                </p:oleObj>
              </mc:Choice>
              <mc:Fallback>
                <p:oleObj r:id="rId3" imgW="5632739" imgH="3340272" progId="PBrush">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97513" y="3325975"/>
                        <a:ext cx="4842875" cy="2897786"/>
                      </a:xfrm>
                      <a:prstGeom prst="rect">
                        <a:avLst/>
                      </a:prstGeom>
                      <a:noFill/>
                    </p:spPr>
                  </p:pic>
                </p:oleObj>
              </mc:Fallback>
            </mc:AlternateContent>
          </a:graphicData>
        </a:graphic>
      </p:graphicFrame>
    </p:spTree>
    <p:extLst>
      <p:ext uri="{BB962C8B-B14F-4D97-AF65-F5344CB8AC3E}">
        <p14:creationId xmlns:p14="http://schemas.microsoft.com/office/powerpoint/2010/main" val="10530747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s-ES_tradnl"/>
          </a:p>
        </p:txBody>
      </p:sp>
      <p:sp>
        <p:nvSpPr>
          <p:cNvPr id="6" name="Rectángulo 5"/>
          <p:cNvSpPr/>
          <p:nvPr/>
        </p:nvSpPr>
        <p:spPr>
          <a:xfrm>
            <a:off x="5105400" y="399701"/>
            <a:ext cx="3216396" cy="646331"/>
          </a:xfrm>
          <a:prstGeom prst="rect">
            <a:avLst/>
          </a:prstGeom>
        </p:spPr>
        <p:txBody>
          <a:bodyPr wrap="square">
            <a:spAutoFit/>
          </a:bodyPr>
          <a:lstStyle/>
          <a:p>
            <a:pPr algn="r"/>
            <a:r>
              <a:rPr lang="es-ES" dirty="0">
                <a:solidFill>
                  <a:schemeClr val="bg1"/>
                </a:solidFill>
              </a:rPr>
              <a:t>Uso de Variables de tipo compuestas y LOB</a:t>
            </a:r>
            <a:endParaRPr lang="es-ES_tradnl" b="1" dirty="0">
              <a:solidFill>
                <a:schemeClr val="bg1"/>
              </a:solidFill>
              <a:latin typeface="Candara"/>
              <a:cs typeface="Candara"/>
            </a:endParaRPr>
          </a:p>
        </p:txBody>
      </p:sp>
      <p:sp>
        <p:nvSpPr>
          <p:cNvPr id="4" name="Rectangle 2"/>
          <p:cNvSpPr>
            <a:spLocks noChangeArrowheads="1"/>
          </p:cNvSpPr>
          <p:nvPr/>
        </p:nvSpPr>
        <p:spPr bwMode="auto">
          <a:xfrm>
            <a:off x="1275537" y="2859207"/>
            <a:ext cx="3865958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endParaRPr lang="es-ES_tradnl"/>
          </a:p>
        </p:txBody>
      </p:sp>
      <p:sp>
        <p:nvSpPr>
          <p:cNvPr id="2" name="Rectángulo 1"/>
          <p:cNvSpPr/>
          <p:nvPr/>
        </p:nvSpPr>
        <p:spPr>
          <a:xfrm>
            <a:off x="564776" y="2251724"/>
            <a:ext cx="8014447" cy="2177006"/>
          </a:xfrm>
          <a:prstGeom prst="rect">
            <a:avLst/>
          </a:prstGeom>
        </p:spPr>
        <p:txBody>
          <a:bodyPr wrap="square">
            <a:spAutoFit/>
          </a:bodyPr>
          <a:lstStyle/>
          <a:p>
            <a:pPr algn="just">
              <a:lnSpc>
                <a:spcPct val="115000"/>
              </a:lnSpc>
              <a:spcAft>
                <a:spcPts val="1000"/>
              </a:spcAft>
            </a:pPr>
            <a:r>
              <a:rPr lang="es-ES" dirty="0">
                <a:solidFill>
                  <a:srgbClr val="000000"/>
                </a:solidFill>
                <a:latin typeface="Calibri" charset="0"/>
                <a:ea typeface="Calibri" charset="0"/>
                <a:cs typeface="Calibri" charset="0"/>
              </a:rPr>
              <a:t> </a:t>
            </a:r>
            <a:endParaRPr lang="es-ES_tradnl" sz="1600" dirty="0">
              <a:solidFill>
                <a:srgbClr val="000000"/>
              </a:solidFill>
              <a:latin typeface="Calibri" charset="0"/>
              <a:ea typeface="Calibri" charset="0"/>
              <a:cs typeface="Calibri" charset="0"/>
            </a:endParaRPr>
          </a:p>
          <a:p>
            <a:pPr algn="just">
              <a:lnSpc>
                <a:spcPct val="115000"/>
              </a:lnSpc>
              <a:spcAft>
                <a:spcPts val="1000"/>
              </a:spcAft>
            </a:pPr>
            <a:r>
              <a:rPr lang="es-ES" dirty="0">
                <a:solidFill>
                  <a:schemeClr val="tx2">
                    <a:lumMod val="50000"/>
                  </a:schemeClr>
                </a:solidFill>
                <a:latin typeface="Calibri" charset="0"/>
                <a:ea typeface="Calibri" charset="0"/>
                <a:cs typeface="Calibri" charset="0"/>
              </a:rPr>
              <a:t>En el ejemplo se copia la información de un campo BLOB almacenado en la base de datos, en un archivo en el sistema operativo; para realizar esta labor se requiere el uso del paquete Oracle UTL_FILE</a:t>
            </a:r>
            <a:r>
              <a:rPr lang="es-ES" dirty="0" smtClean="0">
                <a:solidFill>
                  <a:schemeClr val="tx2">
                    <a:lumMod val="50000"/>
                  </a:schemeClr>
                </a:solidFill>
                <a:latin typeface="Calibri" charset="0"/>
                <a:ea typeface="Calibri" charset="0"/>
                <a:cs typeface="Calibri" charset="0"/>
              </a:rPr>
              <a:t>.</a:t>
            </a:r>
            <a:endParaRPr lang="es-ES_tradnl" sz="1600" dirty="0">
              <a:solidFill>
                <a:schemeClr val="tx2">
                  <a:lumMod val="50000"/>
                </a:schemeClr>
              </a:solidFill>
              <a:latin typeface="Calibri" charset="0"/>
              <a:ea typeface="Calibri" charset="0"/>
              <a:cs typeface="Calibri" charset="0"/>
            </a:endParaRPr>
          </a:p>
          <a:p>
            <a:r>
              <a:rPr lang="es-ES" dirty="0">
                <a:solidFill>
                  <a:schemeClr val="tx2">
                    <a:lumMod val="50000"/>
                  </a:schemeClr>
                </a:solidFill>
                <a:latin typeface="Calibri" charset="0"/>
                <a:ea typeface="Calibri" charset="0"/>
                <a:cs typeface="Calibri" charset="0"/>
              </a:rPr>
              <a:t>Se creará un archivo en formato binario de 32kb, el criterio de salida es cuando el valor de offset sea el tamaño del archivo. </a:t>
            </a:r>
            <a:endParaRPr lang="es-ES_tradnl" dirty="0">
              <a:solidFill>
                <a:schemeClr val="tx2">
                  <a:lumMod val="50000"/>
                </a:schemeClr>
              </a:solidFill>
            </a:endParaRPr>
          </a:p>
        </p:txBody>
      </p:sp>
    </p:spTree>
    <p:extLst>
      <p:ext uri="{BB962C8B-B14F-4D97-AF65-F5344CB8AC3E}">
        <p14:creationId xmlns:p14="http://schemas.microsoft.com/office/powerpoint/2010/main" val="111204342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s-ES_tradnl"/>
          </a:p>
        </p:txBody>
      </p:sp>
      <p:sp>
        <p:nvSpPr>
          <p:cNvPr id="6" name="Rectángulo 5"/>
          <p:cNvSpPr/>
          <p:nvPr/>
        </p:nvSpPr>
        <p:spPr>
          <a:xfrm>
            <a:off x="5105400" y="399701"/>
            <a:ext cx="3216396" cy="646331"/>
          </a:xfrm>
          <a:prstGeom prst="rect">
            <a:avLst/>
          </a:prstGeom>
        </p:spPr>
        <p:txBody>
          <a:bodyPr wrap="square">
            <a:spAutoFit/>
          </a:bodyPr>
          <a:lstStyle/>
          <a:p>
            <a:pPr algn="r"/>
            <a:r>
              <a:rPr lang="es-ES" dirty="0">
                <a:solidFill>
                  <a:schemeClr val="bg1"/>
                </a:solidFill>
              </a:rPr>
              <a:t>Uso de Variables de tipo compuestas y LOB</a:t>
            </a:r>
            <a:endParaRPr lang="es-ES_tradnl" b="1" dirty="0">
              <a:solidFill>
                <a:schemeClr val="bg1"/>
              </a:solidFill>
              <a:latin typeface="Candara"/>
              <a:cs typeface="Candara"/>
            </a:endParaRPr>
          </a:p>
        </p:txBody>
      </p:sp>
      <p:sp>
        <p:nvSpPr>
          <p:cNvPr id="2" name="Rectángulo 1"/>
          <p:cNvSpPr/>
          <p:nvPr/>
        </p:nvSpPr>
        <p:spPr>
          <a:xfrm>
            <a:off x="443752" y="1146698"/>
            <a:ext cx="8498541" cy="5016758"/>
          </a:xfrm>
          <a:prstGeom prst="rect">
            <a:avLst/>
          </a:prstGeom>
        </p:spPr>
        <p:txBody>
          <a:bodyPr wrap="square">
            <a:spAutoFit/>
          </a:bodyPr>
          <a:lstStyle/>
          <a:p>
            <a:pPr marL="342900" lvl="0" indent="-342900" algn="just">
              <a:buFont typeface="Arial" charset="0"/>
              <a:buChar char="•"/>
            </a:pPr>
            <a:r>
              <a:rPr lang="es-ES" sz="2000" b="1" dirty="0" smtClean="0">
                <a:solidFill>
                  <a:schemeClr val="tx2">
                    <a:lumMod val="75000"/>
                  </a:schemeClr>
                </a:solidFill>
              </a:rPr>
              <a:t>TABLE</a:t>
            </a:r>
            <a:r>
              <a:rPr lang="es-ES" sz="2000" b="1" dirty="0">
                <a:solidFill>
                  <a:schemeClr val="tx2">
                    <a:lumMod val="75000"/>
                  </a:schemeClr>
                </a:solidFill>
              </a:rPr>
              <a:t>: </a:t>
            </a:r>
            <a:r>
              <a:rPr lang="es-ES" sz="2000" dirty="0">
                <a:solidFill>
                  <a:schemeClr val="tx2">
                    <a:lumMod val="50000"/>
                  </a:schemeClr>
                </a:solidFill>
              </a:rPr>
              <a:t>Se utilizan para referenciar y manipular un grupo de datos como un solo objeto.</a:t>
            </a:r>
            <a:endParaRPr lang="es-ES_tradnl" sz="2000" dirty="0">
              <a:solidFill>
                <a:schemeClr val="tx2">
                  <a:lumMod val="50000"/>
                </a:schemeClr>
              </a:solidFill>
            </a:endParaRPr>
          </a:p>
          <a:p>
            <a:pPr marL="342900" lvl="0" indent="-342900" algn="just">
              <a:buFont typeface="Arial" charset="0"/>
              <a:buChar char="•"/>
            </a:pPr>
            <a:r>
              <a:rPr lang="es-ES" sz="2000" b="1" dirty="0">
                <a:solidFill>
                  <a:schemeClr val="tx2">
                    <a:lumMod val="75000"/>
                  </a:schemeClr>
                </a:solidFill>
              </a:rPr>
              <a:t>RECORD: </a:t>
            </a:r>
            <a:r>
              <a:rPr lang="es-ES" sz="2000" dirty="0">
                <a:solidFill>
                  <a:schemeClr val="tx2">
                    <a:lumMod val="50000"/>
                  </a:schemeClr>
                </a:solidFill>
              </a:rPr>
              <a:t>Se utilizan para tratar datos relacionados, pero diferentes, como una unidad lógica. </a:t>
            </a:r>
            <a:endParaRPr lang="es-ES_tradnl" sz="2000" dirty="0">
              <a:solidFill>
                <a:schemeClr val="tx2">
                  <a:lumMod val="50000"/>
                </a:schemeClr>
              </a:solidFill>
            </a:endParaRPr>
          </a:p>
          <a:p>
            <a:pPr algn="just"/>
            <a:r>
              <a:rPr lang="es-ES" sz="2000" dirty="0" smtClean="0">
                <a:solidFill>
                  <a:schemeClr val="tx2">
                    <a:lumMod val="50000"/>
                  </a:schemeClr>
                </a:solidFill>
              </a:rPr>
              <a:t>	Son </a:t>
            </a:r>
            <a:r>
              <a:rPr lang="es-ES" sz="2000" dirty="0">
                <a:solidFill>
                  <a:schemeClr val="tx2">
                    <a:lumMod val="50000"/>
                  </a:schemeClr>
                </a:solidFill>
              </a:rPr>
              <a:t>grupo de elementos de datos relacionados almacenados en campos, </a:t>
            </a:r>
            <a:r>
              <a:rPr lang="es-ES" sz="2000" dirty="0" smtClean="0">
                <a:solidFill>
                  <a:schemeClr val="tx2">
                    <a:lumMod val="50000"/>
                  </a:schemeClr>
                </a:solidFill>
              </a:rPr>
              <a:t>	cada </a:t>
            </a:r>
            <a:r>
              <a:rPr lang="es-ES" sz="2000" dirty="0">
                <a:solidFill>
                  <a:schemeClr val="tx2">
                    <a:lumMod val="50000"/>
                  </a:schemeClr>
                </a:solidFill>
              </a:rPr>
              <a:t>campo con su propio nombre y tipo de dato.</a:t>
            </a:r>
            <a:endParaRPr lang="es-ES_tradnl" sz="2000" dirty="0">
              <a:solidFill>
                <a:schemeClr val="tx2">
                  <a:lumMod val="50000"/>
                </a:schemeClr>
              </a:solidFill>
            </a:endParaRPr>
          </a:p>
          <a:p>
            <a:pPr algn="just"/>
            <a:r>
              <a:rPr lang="es-ES" sz="2000" dirty="0" smtClean="0">
                <a:solidFill>
                  <a:schemeClr val="tx2">
                    <a:lumMod val="50000"/>
                  </a:schemeClr>
                </a:solidFill>
              </a:rPr>
              <a:t>	Son </a:t>
            </a:r>
            <a:r>
              <a:rPr lang="es-ES" sz="2000" dirty="0">
                <a:solidFill>
                  <a:schemeClr val="tx2">
                    <a:lumMod val="50000"/>
                  </a:schemeClr>
                </a:solidFill>
              </a:rPr>
              <a:t>definidos por el usuario y pueden ser un subconjunto de una fila de una </a:t>
            </a:r>
            <a:r>
              <a:rPr lang="es-ES" sz="2000" dirty="0" smtClean="0">
                <a:solidFill>
                  <a:schemeClr val="tx2">
                    <a:lumMod val="50000"/>
                  </a:schemeClr>
                </a:solidFill>
              </a:rPr>
              <a:t>	tabla</a:t>
            </a:r>
            <a:r>
              <a:rPr lang="es-ES" sz="2000" dirty="0">
                <a:solidFill>
                  <a:schemeClr val="tx2">
                    <a:lumMod val="50000"/>
                  </a:schemeClr>
                </a:solidFill>
              </a:rPr>
              <a:t>.</a:t>
            </a:r>
            <a:endParaRPr lang="es-ES_tradnl" sz="2000" dirty="0">
              <a:solidFill>
                <a:schemeClr val="tx2">
                  <a:lumMod val="50000"/>
                </a:schemeClr>
              </a:solidFill>
            </a:endParaRPr>
          </a:p>
          <a:p>
            <a:pPr algn="just"/>
            <a:r>
              <a:rPr lang="es-ES" sz="2000" dirty="0" smtClean="0">
                <a:solidFill>
                  <a:schemeClr val="tx2">
                    <a:lumMod val="50000"/>
                  </a:schemeClr>
                </a:solidFill>
              </a:rPr>
              <a:t>	Son </a:t>
            </a:r>
            <a:r>
              <a:rPr lang="es-ES" sz="2000" dirty="0">
                <a:solidFill>
                  <a:schemeClr val="tx2">
                    <a:lumMod val="50000"/>
                  </a:schemeClr>
                </a:solidFill>
              </a:rPr>
              <a:t>apropiados para extraer una fila de datos de una tabla para </a:t>
            </a:r>
            <a:r>
              <a:rPr lang="es-ES" sz="2000" dirty="0" smtClean="0">
                <a:solidFill>
                  <a:schemeClr val="tx2">
                    <a:lumMod val="50000"/>
                  </a:schemeClr>
                </a:solidFill>
              </a:rPr>
              <a:t>su 	procesamiento</a:t>
            </a:r>
            <a:endParaRPr lang="es-ES_tradnl" sz="2000" dirty="0">
              <a:solidFill>
                <a:schemeClr val="tx2">
                  <a:lumMod val="50000"/>
                </a:schemeClr>
              </a:solidFill>
            </a:endParaRPr>
          </a:p>
          <a:p>
            <a:pPr marL="342900" lvl="0" indent="-342900">
              <a:buFont typeface="Arial" charset="0"/>
              <a:buChar char="•"/>
            </a:pPr>
            <a:r>
              <a:rPr lang="es-ES" sz="2000" b="1" dirty="0">
                <a:solidFill>
                  <a:schemeClr val="tx2">
                    <a:lumMod val="75000"/>
                  </a:schemeClr>
                </a:solidFill>
              </a:rPr>
              <a:t>NESTED TABLE: </a:t>
            </a:r>
            <a:r>
              <a:rPr lang="es-ES" sz="2000" dirty="0">
                <a:solidFill>
                  <a:schemeClr val="tx2">
                    <a:lumMod val="50000"/>
                  </a:schemeClr>
                </a:solidFill>
              </a:rPr>
              <a:t>Se utilizan para tratar datos como una sola unidad, son un tipo de dato válido a nivel de esquema.</a:t>
            </a:r>
            <a:endParaRPr lang="es-ES_tradnl" sz="2000" dirty="0">
              <a:solidFill>
                <a:schemeClr val="tx2">
                  <a:lumMod val="50000"/>
                </a:schemeClr>
              </a:solidFill>
            </a:endParaRPr>
          </a:p>
          <a:p>
            <a:r>
              <a:rPr lang="es-ES" sz="2000" dirty="0" smtClean="0">
                <a:solidFill>
                  <a:schemeClr val="tx2">
                    <a:lumMod val="50000"/>
                  </a:schemeClr>
                </a:solidFill>
              </a:rPr>
              <a:t>	El </a:t>
            </a:r>
            <a:r>
              <a:rPr lang="es-ES" sz="2000" dirty="0">
                <a:solidFill>
                  <a:schemeClr val="tx2">
                    <a:lumMod val="50000"/>
                  </a:schemeClr>
                </a:solidFill>
              </a:rPr>
              <a:t>tamaño de un NESTED </a:t>
            </a:r>
            <a:r>
              <a:rPr lang="es-ES" sz="2000" dirty="0" err="1">
                <a:solidFill>
                  <a:schemeClr val="tx2">
                    <a:lumMod val="50000"/>
                  </a:schemeClr>
                </a:solidFill>
              </a:rPr>
              <a:t>Table</a:t>
            </a:r>
            <a:r>
              <a:rPr lang="es-ES" sz="2000" dirty="0">
                <a:solidFill>
                  <a:schemeClr val="tx2">
                    <a:lumMod val="50000"/>
                  </a:schemeClr>
                </a:solidFill>
              </a:rPr>
              <a:t> aumentar de forma dinámica, aunque el </a:t>
            </a:r>
            <a:r>
              <a:rPr lang="es-ES" sz="2000" dirty="0" smtClean="0">
                <a:solidFill>
                  <a:schemeClr val="tx2">
                    <a:lumMod val="50000"/>
                  </a:schemeClr>
                </a:solidFill>
              </a:rPr>
              <a:t>	tamaño </a:t>
            </a:r>
            <a:r>
              <a:rPr lang="es-ES" sz="2000" dirty="0">
                <a:solidFill>
                  <a:schemeClr val="tx2">
                    <a:lumMod val="50000"/>
                  </a:schemeClr>
                </a:solidFill>
              </a:rPr>
              <a:t>máximo es de 2 GB.</a:t>
            </a:r>
            <a:endParaRPr lang="es-ES_tradnl" sz="2000" dirty="0">
              <a:solidFill>
                <a:schemeClr val="tx2">
                  <a:lumMod val="50000"/>
                </a:schemeClr>
              </a:solidFill>
            </a:endParaRPr>
          </a:p>
          <a:p>
            <a:pPr marL="342900" indent="-342900">
              <a:buFont typeface="Arial" charset="0"/>
              <a:buChar char="•"/>
            </a:pPr>
            <a:r>
              <a:rPr lang="es-ES" sz="2000" b="1" dirty="0" smtClean="0">
                <a:solidFill>
                  <a:schemeClr val="tx2">
                    <a:lumMod val="75000"/>
                  </a:schemeClr>
                </a:solidFill>
              </a:rPr>
              <a:t>VARRAY: </a:t>
            </a:r>
            <a:r>
              <a:rPr lang="es-ES" sz="2000" dirty="0" smtClean="0">
                <a:solidFill>
                  <a:schemeClr val="tx2">
                    <a:lumMod val="50000"/>
                  </a:schemeClr>
                </a:solidFill>
              </a:rPr>
              <a:t>Se </a:t>
            </a:r>
            <a:r>
              <a:rPr lang="es-ES" sz="2000" dirty="0">
                <a:solidFill>
                  <a:schemeClr val="tx2">
                    <a:lumMod val="50000"/>
                  </a:schemeClr>
                </a:solidFill>
              </a:rPr>
              <a:t>utilizan para tratar datos como una sola unidad, corresponden a una matriz de tamaño variable.</a:t>
            </a:r>
            <a:r>
              <a:rPr lang="es-ES_tradnl" sz="2000" dirty="0">
                <a:solidFill>
                  <a:schemeClr val="tx2">
                    <a:lumMod val="50000"/>
                  </a:schemeClr>
                </a:solidFill>
              </a:rPr>
              <a:t> </a:t>
            </a:r>
            <a:endParaRPr lang="es-ES_tradnl" sz="2000" dirty="0">
              <a:solidFill>
                <a:schemeClr val="tx2">
                  <a:lumMod val="50000"/>
                </a:schemeClr>
              </a:solidFill>
              <a:latin typeface="Calibri" charset="0"/>
              <a:ea typeface="Calibri" charset="0"/>
              <a:cs typeface="Calibri" charset="0"/>
            </a:endParaRPr>
          </a:p>
        </p:txBody>
      </p:sp>
    </p:spTree>
    <p:extLst>
      <p:ext uri="{BB962C8B-B14F-4D97-AF65-F5344CB8AC3E}">
        <p14:creationId xmlns:p14="http://schemas.microsoft.com/office/powerpoint/2010/main" val="53162957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s-ES_tradnl"/>
          </a:p>
        </p:txBody>
      </p:sp>
      <p:sp>
        <p:nvSpPr>
          <p:cNvPr id="6" name="Rectángulo 5"/>
          <p:cNvSpPr/>
          <p:nvPr/>
        </p:nvSpPr>
        <p:spPr>
          <a:xfrm>
            <a:off x="5105400" y="399701"/>
            <a:ext cx="3216396" cy="646331"/>
          </a:xfrm>
          <a:prstGeom prst="rect">
            <a:avLst/>
          </a:prstGeom>
        </p:spPr>
        <p:txBody>
          <a:bodyPr wrap="square">
            <a:spAutoFit/>
          </a:bodyPr>
          <a:lstStyle/>
          <a:p>
            <a:pPr algn="r"/>
            <a:r>
              <a:rPr lang="es-ES" dirty="0">
                <a:solidFill>
                  <a:schemeClr val="bg1"/>
                </a:solidFill>
              </a:rPr>
              <a:t>Uso de Variables de tipo compuestas y LOB</a:t>
            </a:r>
            <a:endParaRPr lang="es-ES_tradnl" b="1" dirty="0">
              <a:solidFill>
                <a:schemeClr val="bg1"/>
              </a:solidFill>
              <a:latin typeface="Candara"/>
              <a:cs typeface="Candara"/>
            </a:endParaRPr>
          </a:p>
        </p:txBody>
      </p:sp>
      <p:sp>
        <p:nvSpPr>
          <p:cNvPr id="2" name="Rectángulo 1"/>
          <p:cNvSpPr/>
          <p:nvPr/>
        </p:nvSpPr>
        <p:spPr>
          <a:xfrm>
            <a:off x="537883" y="1144013"/>
            <a:ext cx="8162364" cy="2734082"/>
          </a:xfrm>
          <a:prstGeom prst="rect">
            <a:avLst/>
          </a:prstGeom>
        </p:spPr>
        <p:txBody>
          <a:bodyPr wrap="square">
            <a:spAutoFit/>
          </a:bodyPr>
          <a:lstStyle/>
          <a:p>
            <a:pPr algn="just">
              <a:lnSpc>
                <a:spcPct val="115000"/>
              </a:lnSpc>
              <a:spcAft>
                <a:spcPts val="1000"/>
              </a:spcAft>
              <a:tabLst>
                <a:tab pos="819150" algn="l"/>
              </a:tabLst>
            </a:pPr>
            <a:r>
              <a:rPr lang="es-ES" sz="2000" b="1" dirty="0">
                <a:solidFill>
                  <a:schemeClr val="tx2">
                    <a:lumMod val="75000"/>
                  </a:schemeClr>
                </a:solidFill>
                <a:latin typeface="Calibri" charset="0"/>
                <a:ea typeface="Calibri" charset="0"/>
                <a:cs typeface="Calibri" charset="0"/>
              </a:rPr>
              <a:t>Creación de un RECORD (Registros) PL/SQL</a:t>
            </a:r>
            <a:endParaRPr lang="es-ES_tradnl" sz="2000" b="1" dirty="0">
              <a:solidFill>
                <a:schemeClr val="tx2">
                  <a:lumMod val="75000"/>
                </a:schemeClr>
              </a:solidFill>
              <a:latin typeface="Calibri" charset="0"/>
              <a:ea typeface="Calibri" charset="0"/>
              <a:cs typeface="Calibri" charset="0"/>
            </a:endParaRPr>
          </a:p>
          <a:p>
            <a:pPr algn="just">
              <a:lnSpc>
                <a:spcPct val="115000"/>
              </a:lnSpc>
              <a:spcAft>
                <a:spcPts val="1000"/>
              </a:spcAft>
              <a:tabLst>
                <a:tab pos="819150" algn="l"/>
              </a:tabLst>
            </a:pPr>
            <a:r>
              <a:rPr lang="es-ES" sz="2000" dirty="0" smtClean="0">
                <a:solidFill>
                  <a:schemeClr val="tx2">
                    <a:lumMod val="50000"/>
                  </a:schemeClr>
                </a:solidFill>
                <a:latin typeface="Calibri" charset="0"/>
                <a:ea typeface="Calibri" charset="0"/>
                <a:cs typeface="Calibri" charset="0"/>
              </a:rPr>
              <a:t>Como </a:t>
            </a:r>
            <a:r>
              <a:rPr lang="es-ES" sz="2000" dirty="0">
                <a:solidFill>
                  <a:schemeClr val="tx2">
                    <a:lumMod val="50000"/>
                  </a:schemeClr>
                </a:solidFill>
                <a:latin typeface="Calibri" charset="0"/>
                <a:ea typeface="Calibri" charset="0"/>
                <a:cs typeface="Calibri" charset="0"/>
              </a:rPr>
              <a:t>estos no son tipos de datos predefinidos, como son para las variables escalares, primero se debe definir el tipo registro y después declarar un identificador usando el tipo definido. Por lo tanto, para poder trabajar con un Registro PL/SQL se deben efectuar dos pasos:</a:t>
            </a:r>
            <a:endParaRPr lang="es-ES_tradnl" sz="2000" dirty="0">
              <a:solidFill>
                <a:schemeClr val="tx2">
                  <a:lumMod val="50000"/>
                </a:schemeClr>
              </a:solidFill>
              <a:latin typeface="Calibri" charset="0"/>
              <a:ea typeface="Calibri" charset="0"/>
              <a:cs typeface="Calibri" charset="0"/>
            </a:endParaRPr>
          </a:p>
          <a:p>
            <a:pPr marL="342900" lvl="0" indent="-342900" algn="just">
              <a:buFont typeface="+mj-lt"/>
              <a:buAutoNum type="arabicParenR"/>
              <a:tabLst>
                <a:tab pos="819150" algn="l"/>
              </a:tabLst>
            </a:pPr>
            <a:r>
              <a:rPr lang="es-ES" sz="2000" dirty="0">
                <a:solidFill>
                  <a:schemeClr val="tx2">
                    <a:lumMod val="50000"/>
                  </a:schemeClr>
                </a:solidFill>
              </a:rPr>
              <a:t>Definir el Tipo Registro en la sección declarativa de un bloque </a:t>
            </a:r>
            <a:r>
              <a:rPr lang="es-ES" sz="2000" dirty="0" smtClean="0">
                <a:solidFill>
                  <a:schemeClr val="tx2">
                    <a:lumMod val="50000"/>
                  </a:schemeClr>
                </a:solidFill>
              </a:rPr>
              <a:t>PL/SQL.</a:t>
            </a:r>
          </a:p>
          <a:p>
            <a:pPr marL="342900" lvl="0" indent="-342900" algn="just">
              <a:buFont typeface="+mj-lt"/>
              <a:buAutoNum type="arabicParenR"/>
              <a:tabLst>
                <a:tab pos="819150" algn="l"/>
              </a:tabLst>
            </a:pPr>
            <a:r>
              <a:rPr lang="es-ES" sz="2000" dirty="0" smtClean="0">
                <a:solidFill>
                  <a:schemeClr val="tx2">
                    <a:lumMod val="50000"/>
                  </a:schemeClr>
                </a:solidFill>
                <a:latin typeface="Calibri" charset="0"/>
                <a:ea typeface="Calibri" charset="0"/>
                <a:cs typeface="Calibri" charset="0"/>
              </a:rPr>
              <a:t>Declarar </a:t>
            </a:r>
            <a:r>
              <a:rPr lang="es-ES" sz="2000" dirty="0">
                <a:solidFill>
                  <a:schemeClr val="tx2">
                    <a:lumMod val="50000"/>
                  </a:schemeClr>
                </a:solidFill>
                <a:latin typeface="Calibri" charset="0"/>
                <a:ea typeface="Calibri" charset="0"/>
                <a:cs typeface="Calibri" charset="0"/>
              </a:rPr>
              <a:t>una variable del Tipo Registro definido. </a:t>
            </a:r>
            <a:endParaRPr lang="es-ES_tradnl" sz="2000" dirty="0">
              <a:solidFill>
                <a:schemeClr val="tx2">
                  <a:lumMod val="50000"/>
                </a:schemeClr>
              </a:solidFill>
            </a:endParaRPr>
          </a:p>
        </p:txBody>
      </p:sp>
      <p:pic>
        <p:nvPicPr>
          <p:cNvPr id="5" name="image10.png"/>
          <p:cNvPicPr/>
          <p:nvPr/>
        </p:nvPicPr>
        <p:blipFill>
          <a:blip r:embed="rId2"/>
          <a:srcRect/>
          <a:stretch>
            <a:fillRect/>
          </a:stretch>
        </p:blipFill>
        <p:spPr>
          <a:xfrm>
            <a:off x="1619278" y="3878095"/>
            <a:ext cx="5999573" cy="2128889"/>
          </a:xfrm>
          <a:prstGeom prst="rect">
            <a:avLst/>
          </a:prstGeom>
          <a:ln/>
        </p:spPr>
      </p:pic>
    </p:spTree>
    <p:extLst>
      <p:ext uri="{BB962C8B-B14F-4D97-AF65-F5344CB8AC3E}">
        <p14:creationId xmlns:p14="http://schemas.microsoft.com/office/powerpoint/2010/main" val="15386113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s-ES_tradnl"/>
          </a:p>
        </p:txBody>
      </p:sp>
      <p:sp>
        <p:nvSpPr>
          <p:cNvPr id="6" name="Rectángulo 5"/>
          <p:cNvSpPr/>
          <p:nvPr/>
        </p:nvSpPr>
        <p:spPr>
          <a:xfrm>
            <a:off x="5105400" y="399701"/>
            <a:ext cx="3216396" cy="646331"/>
          </a:xfrm>
          <a:prstGeom prst="rect">
            <a:avLst/>
          </a:prstGeom>
        </p:spPr>
        <p:txBody>
          <a:bodyPr wrap="square">
            <a:spAutoFit/>
          </a:bodyPr>
          <a:lstStyle/>
          <a:p>
            <a:pPr algn="r"/>
            <a:r>
              <a:rPr lang="es-ES" dirty="0">
                <a:solidFill>
                  <a:schemeClr val="bg1"/>
                </a:solidFill>
              </a:rPr>
              <a:t>Uso de Variables de tipo compuestas y LOB</a:t>
            </a:r>
            <a:endParaRPr lang="es-ES_tradnl" b="1" dirty="0">
              <a:solidFill>
                <a:schemeClr val="bg1"/>
              </a:solidFill>
              <a:latin typeface="Candara"/>
              <a:cs typeface="Candara"/>
            </a:endParaRPr>
          </a:p>
        </p:txBody>
      </p:sp>
      <p:sp>
        <p:nvSpPr>
          <p:cNvPr id="2" name="Rectángulo 1"/>
          <p:cNvSpPr/>
          <p:nvPr/>
        </p:nvSpPr>
        <p:spPr>
          <a:xfrm>
            <a:off x="4773705" y="1061541"/>
            <a:ext cx="4249271" cy="5796459"/>
          </a:xfrm>
          <a:prstGeom prst="rect">
            <a:avLst/>
          </a:prstGeom>
        </p:spPr>
        <p:txBody>
          <a:bodyPr wrap="square">
            <a:spAutoFit/>
          </a:bodyPr>
          <a:lstStyle/>
          <a:p>
            <a:pPr algn="just">
              <a:spcAft>
                <a:spcPts val="1000"/>
              </a:spcAft>
              <a:tabLst>
                <a:tab pos="819150" algn="l"/>
              </a:tabLst>
            </a:pPr>
            <a:r>
              <a:rPr lang="es-ES" sz="1600" b="1" dirty="0">
                <a:solidFill>
                  <a:schemeClr val="tx2">
                    <a:lumMod val="75000"/>
                  </a:schemeClr>
                </a:solidFill>
                <a:latin typeface="Calibri" charset="0"/>
                <a:ea typeface="Calibri" charset="0"/>
                <a:cs typeface="Calibri" charset="0"/>
              </a:rPr>
              <a:t>En la sintaxis para definir el Tipo </a:t>
            </a:r>
            <a:r>
              <a:rPr lang="es-ES" sz="1600" b="1" dirty="0" smtClean="0">
                <a:solidFill>
                  <a:schemeClr val="tx2">
                    <a:lumMod val="75000"/>
                  </a:schemeClr>
                </a:solidFill>
                <a:latin typeface="Calibri" charset="0"/>
                <a:ea typeface="Calibri" charset="0"/>
                <a:cs typeface="Calibri" charset="0"/>
              </a:rPr>
              <a:t>Registro</a:t>
            </a:r>
            <a:endParaRPr lang="es-ES_tradnl" sz="1600" b="1" dirty="0">
              <a:solidFill>
                <a:schemeClr val="tx2">
                  <a:lumMod val="75000"/>
                </a:schemeClr>
              </a:solidFill>
              <a:latin typeface="Calibri" charset="0"/>
              <a:ea typeface="Calibri" charset="0"/>
              <a:cs typeface="Calibri" charset="0"/>
            </a:endParaRPr>
          </a:p>
          <a:p>
            <a:pPr marL="342900" indent="-342900" algn="just">
              <a:spcAft>
                <a:spcPts val="1000"/>
              </a:spcAft>
              <a:buFont typeface="Courier New" charset="0"/>
              <a:buChar char="o"/>
              <a:tabLst>
                <a:tab pos="819150" algn="l"/>
              </a:tabLst>
            </a:pPr>
            <a:r>
              <a:rPr lang="es-ES" sz="1600" b="1" dirty="0" err="1">
                <a:solidFill>
                  <a:schemeClr val="tx2">
                    <a:lumMod val="75000"/>
                  </a:schemeClr>
                </a:solidFill>
                <a:latin typeface="Calibri" charset="0"/>
                <a:ea typeface="Calibri" charset="0"/>
                <a:cs typeface="Calibri" charset="0"/>
              </a:rPr>
              <a:t>nombre_tipo</a:t>
            </a:r>
            <a:r>
              <a:rPr lang="es-ES" sz="1600" b="1" dirty="0">
                <a:solidFill>
                  <a:schemeClr val="tx2">
                    <a:lumMod val="75000"/>
                  </a:schemeClr>
                </a:solidFill>
                <a:latin typeface="Calibri" charset="0"/>
                <a:ea typeface="Calibri" charset="0"/>
                <a:cs typeface="Calibri" charset="0"/>
              </a:rPr>
              <a:t>: </a:t>
            </a:r>
            <a:r>
              <a:rPr lang="es-ES" sz="1600" dirty="0">
                <a:solidFill>
                  <a:schemeClr val="tx2">
                    <a:lumMod val="50000"/>
                  </a:schemeClr>
                </a:solidFill>
                <a:latin typeface="Calibri" charset="0"/>
                <a:ea typeface="Calibri" charset="0"/>
                <a:cs typeface="Calibri" charset="0"/>
              </a:rPr>
              <a:t>es el nombre del tipo registro PL/SQL (RECORD), este identificador es usado para declarar registros</a:t>
            </a:r>
            <a:r>
              <a:rPr lang="es-ES" sz="1600" dirty="0" smtClean="0">
                <a:solidFill>
                  <a:schemeClr val="tx2">
                    <a:lumMod val="50000"/>
                  </a:schemeClr>
                </a:solidFill>
                <a:latin typeface="Calibri" charset="0"/>
                <a:ea typeface="Calibri" charset="0"/>
                <a:cs typeface="Calibri" charset="0"/>
              </a:rPr>
              <a:t>.</a:t>
            </a:r>
            <a:endParaRPr lang="es-ES_tradnl" sz="1600" dirty="0">
              <a:solidFill>
                <a:schemeClr val="tx2">
                  <a:lumMod val="50000"/>
                </a:schemeClr>
              </a:solidFill>
              <a:latin typeface="Calibri" charset="0"/>
              <a:ea typeface="Calibri" charset="0"/>
              <a:cs typeface="Calibri" charset="0"/>
            </a:endParaRPr>
          </a:p>
          <a:p>
            <a:pPr marL="342900" indent="-342900" algn="just">
              <a:spcAft>
                <a:spcPts val="1000"/>
              </a:spcAft>
              <a:buFont typeface="Courier New" charset="0"/>
              <a:buChar char="o"/>
              <a:tabLst>
                <a:tab pos="819150" algn="l"/>
              </a:tabLst>
            </a:pPr>
            <a:r>
              <a:rPr lang="es-ES" sz="1600" b="1" dirty="0" err="1" smtClean="0">
                <a:solidFill>
                  <a:schemeClr val="tx2">
                    <a:lumMod val="75000"/>
                  </a:schemeClr>
                </a:solidFill>
                <a:latin typeface="Calibri" charset="0"/>
                <a:ea typeface="Calibri" charset="0"/>
                <a:cs typeface="Calibri" charset="0"/>
              </a:rPr>
              <a:t>declaración_campo</a:t>
            </a:r>
            <a:r>
              <a:rPr lang="es-ES" sz="1600" b="1" dirty="0" smtClean="0">
                <a:solidFill>
                  <a:schemeClr val="tx2">
                    <a:lumMod val="75000"/>
                  </a:schemeClr>
                </a:solidFill>
                <a:latin typeface="Calibri" charset="0"/>
                <a:ea typeface="Calibri" charset="0"/>
                <a:cs typeface="Calibri" charset="0"/>
              </a:rPr>
              <a:t>:</a:t>
            </a:r>
            <a:endParaRPr lang="es-ES_tradnl" sz="1600" b="1" dirty="0" smtClean="0">
              <a:solidFill>
                <a:schemeClr val="tx2">
                  <a:lumMod val="75000"/>
                </a:schemeClr>
              </a:solidFill>
              <a:latin typeface="Calibri" charset="0"/>
              <a:ea typeface="Calibri" charset="0"/>
              <a:cs typeface="Calibri" charset="0"/>
            </a:endParaRPr>
          </a:p>
          <a:p>
            <a:pPr marL="285750" indent="-285750" algn="just">
              <a:spcAft>
                <a:spcPts val="1000"/>
              </a:spcAft>
              <a:buFont typeface="Arial" charset="0"/>
              <a:buChar char="•"/>
              <a:tabLst>
                <a:tab pos="819150" algn="l"/>
              </a:tabLst>
            </a:pPr>
            <a:r>
              <a:rPr lang="es-ES" sz="1600" dirty="0" err="1" smtClean="0">
                <a:solidFill>
                  <a:schemeClr val="tx2">
                    <a:lumMod val="50000"/>
                  </a:schemeClr>
                </a:solidFill>
                <a:latin typeface="Calibri" charset="0"/>
                <a:ea typeface="Calibri" charset="0"/>
                <a:cs typeface="Calibri" charset="0"/>
              </a:rPr>
              <a:t>nombre_campo</a:t>
            </a:r>
            <a:r>
              <a:rPr lang="es-ES" sz="1600" dirty="0" smtClean="0">
                <a:solidFill>
                  <a:schemeClr val="tx2">
                    <a:lumMod val="50000"/>
                  </a:schemeClr>
                </a:solidFill>
                <a:latin typeface="Calibri" charset="0"/>
                <a:ea typeface="Calibri" charset="0"/>
                <a:cs typeface="Calibri" charset="0"/>
              </a:rPr>
              <a:t> </a:t>
            </a:r>
            <a:r>
              <a:rPr lang="es-ES" sz="1600" dirty="0">
                <a:solidFill>
                  <a:schemeClr val="tx2">
                    <a:lumMod val="50000"/>
                  </a:schemeClr>
                </a:solidFill>
                <a:latin typeface="Calibri" charset="0"/>
                <a:ea typeface="Calibri" charset="0"/>
                <a:cs typeface="Calibri" charset="0"/>
              </a:rPr>
              <a:t>: es el nombre de el o los campos en el </a:t>
            </a:r>
            <a:r>
              <a:rPr lang="es-ES" sz="1600" dirty="0" smtClean="0">
                <a:solidFill>
                  <a:schemeClr val="tx2">
                    <a:lumMod val="50000"/>
                  </a:schemeClr>
                </a:solidFill>
                <a:latin typeface="Calibri" charset="0"/>
                <a:ea typeface="Calibri" charset="0"/>
                <a:cs typeface="Calibri" charset="0"/>
              </a:rPr>
              <a:t>registro.</a:t>
            </a:r>
            <a:endParaRPr lang="es-ES_tradnl" sz="1600" dirty="0" smtClean="0">
              <a:solidFill>
                <a:schemeClr val="tx2">
                  <a:lumMod val="50000"/>
                </a:schemeClr>
              </a:solidFill>
              <a:latin typeface="Calibri" charset="0"/>
              <a:ea typeface="Calibri" charset="0"/>
              <a:cs typeface="Calibri" charset="0"/>
            </a:endParaRPr>
          </a:p>
          <a:p>
            <a:pPr marL="285750" indent="-285750" algn="just">
              <a:spcAft>
                <a:spcPts val="1000"/>
              </a:spcAft>
              <a:buFont typeface="Arial" charset="0"/>
              <a:buChar char="•"/>
              <a:tabLst>
                <a:tab pos="819150" algn="l"/>
              </a:tabLst>
            </a:pPr>
            <a:r>
              <a:rPr lang="es-ES" sz="1600" dirty="0" err="1" smtClean="0">
                <a:solidFill>
                  <a:schemeClr val="tx2">
                    <a:lumMod val="50000"/>
                  </a:schemeClr>
                </a:solidFill>
                <a:latin typeface="Calibri" charset="0"/>
                <a:ea typeface="Calibri" charset="0"/>
                <a:cs typeface="Calibri" charset="0"/>
              </a:rPr>
              <a:t>tipo_campo</a:t>
            </a:r>
            <a:r>
              <a:rPr lang="es-ES" sz="1600" dirty="0" smtClean="0">
                <a:solidFill>
                  <a:schemeClr val="tx2">
                    <a:lumMod val="50000"/>
                  </a:schemeClr>
                </a:solidFill>
                <a:latin typeface="Calibri" charset="0"/>
                <a:ea typeface="Calibri" charset="0"/>
                <a:cs typeface="Calibri" charset="0"/>
              </a:rPr>
              <a:t> </a:t>
            </a:r>
            <a:r>
              <a:rPr lang="es-ES" sz="1600" dirty="0">
                <a:solidFill>
                  <a:schemeClr val="tx2">
                    <a:lumMod val="50000"/>
                  </a:schemeClr>
                </a:solidFill>
                <a:latin typeface="Calibri" charset="0"/>
                <a:ea typeface="Calibri" charset="0"/>
                <a:cs typeface="Calibri" charset="0"/>
              </a:rPr>
              <a:t>: es el tipo de dato del campo (cualquier tipo de dato PL/SQL excepto REF CURSOR. Se puede usar el atributo %TYPE y %ROWTYPE). Se puede usar NOT NULL y </a:t>
            </a:r>
            <a:r>
              <a:rPr lang="es-ES" sz="1600" dirty="0" smtClean="0">
                <a:solidFill>
                  <a:schemeClr val="tx2">
                    <a:lumMod val="50000"/>
                  </a:schemeClr>
                </a:solidFill>
                <a:latin typeface="Calibri" charset="0"/>
                <a:ea typeface="Calibri" charset="0"/>
                <a:cs typeface="Calibri" charset="0"/>
              </a:rPr>
              <a:t>DEFAULT.</a:t>
            </a:r>
            <a:endParaRPr lang="es-ES_tradnl" sz="1600" dirty="0" smtClean="0">
              <a:solidFill>
                <a:schemeClr val="tx2">
                  <a:lumMod val="50000"/>
                </a:schemeClr>
              </a:solidFill>
              <a:latin typeface="Calibri" charset="0"/>
              <a:ea typeface="Calibri" charset="0"/>
              <a:cs typeface="Calibri" charset="0"/>
            </a:endParaRPr>
          </a:p>
          <a:p>
            <a:pPr marL="285750" indent="-285750" algn="just">
              <a:spcAft>
                <a:spcPts val="1000"/>
              </a:spcAft>
              <a:buFont typeface="Arial" charset="0"/>
              <a:buChar char="•"/>
              <a:tabLst>
                <a:tab pos="819150" algn="l"/>
              </a:tabLst>
            </a:pPr>
            <a:r>
              <a:rPr lang="es-ES" sz="1600" dirty="0" err="1" smtClean="0">
                <a:solidFill>
                  <a:schemeClr val="tx2">
                    <a:lumMod val="50000"/>
                  </a:schemeClr>
                </a:solidFill>
                <a:latin typeface="Calibri" charset="0"/>
                <a:ea typeface="Calibri" charset="0"/>
                <a:cs typeface="Calibri" charset="0"/>
              </a:rPr>
              <a:t>expr</a:t>
            </a:r>
            <a:r>
              <a:rPr lang="es-ES" sz="1600" dirty="0" smtClean="0">
                <a:solidFill>
                  <a:schemeClr val="tx2">
                    <a:lumMod val="50000"/>
                  </a:schemeClr>
                </a:solidFill>
                <a:latin typeface="Calibri" charset="0"/>
                <a:ea typeface="Calibri" charset="0"/>
                <a:cs typeface="Calibri" charset="0"/>
              </a:rPr>
              <a:t> </a:t>
            </a:r>
            <a:r>
              <a:rPr lang="es-ES" sz="1600" dirty="0">
                <a:solidFill>
                  <a:schemeClr val="tx2">
                    <a:lumMod val="50000"/>
                  </a:schemeClr>
                </a:solidFill>
                <a:latin typeface="Calibri" charset="0"/>
                <a:ea typeface="Calibri" charset="0"/>
                <a:cs typeface="Calibri" charset="0"/>
              </a:rPr>
              <a:t>: valor inicial</a:t>
            </a:r>
            <a:r>
              <a:rPr lang="es-ES" sz="1600" dirty="0" smtClean="0">
                <a:solidFill>
                  <a:schemeClr val="tx2">
                    <a:lumMod val="50000"/>
                  </a:schemeClr>
                </a:solidFill>
                <a:latin typeface="Calibri" charset="0"/>
                <a:ea typeface="Calibri" charset="0"/>
                <a:cs typeface="Calibri" charset="0"/>
              </a:rPr>
              <a:t>.</a:t>
            </a:r>
          </a:p>
          <a:p>
            <a:pPr algn="just">
              <a:spcAft>
                <a:spcPts val="1000"/>
              </a:spcAft>
              <a:tabLst>
                <a:tab pos="819150" algn="l"/>
              </a:tabLst>
            </a:pPr>
            <a:r>
              <a:rPr lang="es-ES" sz="1600" b="1" dirty="0">
                <a:solidFill>
                  <a:schemeClr val="tx2">
                    <a:lumMod val="75000"/>
                  </a:schemeClr>
                </a:solidFill>
                <a:latin typeface="Calibri" charset="0"/>
                <a:ea typeface="Calibri" charset="0"/>
                <a:cs typeface="Calibri" charset="0"/>
              </a:rPr>
              <a:t>En la sintaxis para declarar una variable del Tipo de Registro definido:</a:t>
            </a:r>
            <a:endParaRPr lang="es-ES_tradnl" sz="1600" b="1" dirty="0">
              <a:solidFill>
                <a:schemeClr val="tx2">
                  <a:lumMod val="75000"/>
                </a:schemeClr>
              </a:solidFill>
              <a:latin typeface="Calibri" charset="0"/>
              <a:ea typeface="Calibri" charset="0"/>
              <a:cs typeface="Calibri" charset="0"/>
            </a:endParaRPr>
          </a:p>
          <a:p>
            <a:pPr marL="342900" indent="-342900" algn="just">
              <a:spcAft>
                <a:spcPts val="1000"/>
              </a:spcAft>
              <a:buFont typeface="Courier New" charset="0"/>
              <a:buChar char="o"/>
              <a:tabLst>
                <a:tab pos="819150" algn="l"/>
              </a:tabLst>
            </a:pPr>
            <a:r>
              <a:rPr lang="es-ES" sz="1600" b="1" dirty="0">
                <a:solidFill>
                  <a:schemeClr val="tx2">
                    <a:lumMod val="75000"/>
                  </a:schemeClr>
                </a:solidFill>
                <a:latin typeface="Calibri" charset="0"/>
                <a:ea typeface="Calibri" charset="0"/>
                <a:cs typeface="Calibri" charset="0"/>
              </a:rPr>
              <a:t>identificador: </a:t>
            </a:r>
            <a:r>
              <a:rPr lang="es-ES" sz="1600" dirty="0">
                <a:solidFill>
                  <a:schemeClr val="tx2">
                    <a:lumMod val="50000"/>
                  </a:schemeClr>
                </a:solidFill>
                <a:latin typeface="Calibri" charset="0"/>
                <a:ea typeface="Calibri" charset="0"/>
                <a:cs typeface="Calibri" charset="0"/>
              </a:rPr>
              <a:t>es el nombre de la variable a la que se asociará el tipo registro PL/SQL.</a:t>
            </a:r>
            <a:endParaRPr lang="es-ES_tradnl" sz="1600" dirty="0">
              <a:solidFill>
                <a:schemeClr val="tx2">
                  <a:lumMod val="50000"/>
                </a:schemeClr>
              </a:solidFill>
              <a:latin typeface="Calibri" charset="0"/>
              <a:ea typeface="Calibri" charset="0"/>
              <a:cs typeface="Calibri" charset="0"/>
            </a:endParaRPr>
          </a:p>
          <a:p>
            <a:pPr marL="342900" indent="-342900" algn="just">
              <a:buFont typeface="Courier New" charset="0"/>
              <a:buChar char="o"/>
            </a:pPr>
            <a:r>
              <a:rPr lang="es-ES" sz="1600" b="1" dirty="0" err="1">
                <a:solidFill>
                  <a:schemeClr val="tx2">
                    <a:lumMod val="75000"/>
                  </a:schemeClr>
                </a:solidFill>
                <a:latin typeface="Calibri" charset="0"/>
                <a:ea typeface="Calibri" charset="0"/>
                <a:cs typeface="Calibri" charset="0"/>
              </a:rPr>
              <a:t>nombre_tipo</a:t>
            </a:r>
            <a:r>
              <a:rPr lang="es-ES" sz="1600" b="1" dirty="0">
                <a:solidFill>
                  <a:schemeClr val="tx2">
                    <a:lumMod val="75000"/>
                  </a:schemeClr>
                </a:solidFill>
                <a:latin typeface="Calibri" charset="0"/>
                <a:ea typeface="Calibri" charset="0"/>
                <a:cs typeface="Calibri" charset="0"/>
              </a:rPr>
              <a:t>: </a:t>
            </a:r>
            <a:r>
              <a:rPr lang="es-ES" sz="1600" dirty="0">
                <a:solidFill>
                  <a:schemeClr val="tx2">
                    <a:lumMod val="50000"/>
                  </a:schemeClr>
                </a:solidFill>
                <a:latin typeface="Calibri" charset="0"/>
                <a:ea typeface="Calibri" charset="0"/>
                <a:cs typeface="Calibri" charset="0"/>
              </a:rPr>
              <a:t>es el tipo registro PL/SQL definido </a:t>
            </a:r>
            <a:r>
              <a:rPr lang="es-ES" sz="1600" dirty="0" smtClean="0">
                <a:solidFill>
                  <a:schemeClr val="tx2">
                    <a:lumMod val="50000"/>
                  </a:schemeClr>
                </a:solidFill>
                <a:latin typeface="Calibri" charset="0"/>
                <a:ea typeface="Calibri" charset="0"/>
                <a:cs typeface="Calibri" charset="0"/>
              </a:rPr>
              <a:t>anteriormente</a:t>
            </a:r>
            <a:r>
              <a:rPr lang="es-ES" sz="1400" dirty="0" smtClean="0">
                <a:solidFill>
                  <a:schemeClr val="tx2">
                    <a:lumMod val="50000"/>
                  </a:schemeClr>
                </a:solidFill>
                <a:latin typeface="Calibri" charset="0"/>
                <a:ea typeface="Calibri" charset="0"/>
                <a:cs typeface="Calibri" charset="0"/>
              </a:rPr>
              <a:t>. </a:t>
            </a:r>
          </a:p>
        </p:txBody>
      </p:sp>
      <p:pic>
        <p:nvPicPr>
          <p:cNvPr id="5" name="image10.png"/>
          <p:cNvPicPr/>
          <p:nvPr/>
        </p:nvPicPr>
        <p:blipFill>
          <a:blip r:embed="rId2"/>
          <a:srcRect/>
          <a:stretch>
            <a:fillRect/>
          </a:stretch>
        </p:blipFill>
        <p:spPr>
          <a:xfrm>
            <a:off x="186073" y="2669176"/>
            <a:ext cx="4587632" cy="1820826"/>
          </a:xfrm>
          <a:prstGeom prst="rect">
            <a:avLst/>
          </a:prstGeom>
          <a:ln/>
        </p:spPr>
      </p:pic>
    </p:spTree>
    <p:extLst>
      <p:ext uri="{BB962C8B-B14F-4D97-AF65-F5344CB8AC3E}">
        <p14:creationId xmlns:p14="http://schemas.microsoft.com/office/powerpoint/2010/main" val="3083350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s-ES_tradnl"/>
          </a:p>
        </p:txBody>
      </p:sp>
      <p:sp>
        <p:nvSpPr>
          <p:cNvPr id="6" name="Rectángulo 5"/>
          <p:cNvSpPr/>
          <p:nvPr/>
        </p:nvSpPr>
        <p:spPr>
          <a:xfrm>
            <a:off x="5105400" y="399701"/>
            <a:ext cx="3216396" cy="646331"/>
          </a:xfrm>
          <a:prstGeom prst="rect">
            <a:avLst/>
          </a:prstGeom>
        </p:spPr>
        <p:txBody>
          <a:bodyPr wrap="square">
            <a:spAutoFit/>
          </a:bodyPr>
          <a:lstStyle/>
          <a:p>
            <a:pPr algn="r"/>
            <a:r>
              <a:rPr lang="es-ES" dirty="0">
                <a:solidFill>
                  <a:schemeClr val="bg1"/>
                </a:solidFill>
              </a:rPr>
              <a:t>Uso de Variables de tipo compuestas y LOB</a:t>
            </a:r>
            <a:endParaRPr lang="es-ES_tradnl" b="1" dirty="0">
              <a:solidFill>
                <a:schemeClr val="bg1"/>
              </a:solidFill>
              <a:latin typeface="Candara"/>
              <a:cs typeface="Candara"/>
            </a:endParaRPr>
          </a:p>
        </p:txBody>
      </p:sp>
      <p:sp>
        <p:nvSpPr>
          <p:cNvPr id="4" name="Rectángulo 3"/>
          <p:cNvSpPr/>
          <p:nvPr/>
        </p:nvSpPr>
        <p:spPr>
          <a:xfrm>
            <a:off x="573740" y="1502797"/>
            <a:ext cx="3807504" cy="4801314"/>
          </a:xfrm>
          <a:prstGeom prst="rect">
            <a:avLst/>
          </a:prstGeom>
        </p:spPr>
        <p:txBody>
          <a:bodyPr wrap="square">
            <a:spAutoFit/>
          </a:bodyPr>
          <a:lstStyle/>
          <a:p>
            <a:pPr algn="just"/>
            <a:r>
              <a:rPr lang="es-ES" dirty="0">
                <a:solidFill>
                  <a:schemeClr val="tx2">
                    <a:lumMod val="50000"/>
                  </a:schemeClr>
                </a:solidFill>
                <a:latin typeface="Calibri" charset="0"/>
                <a:ea typeface="Calibri" charset="0"/>
                <a:cs typeface="Calibri" charset="0"/>
              </a:rPr>
              <a:t>En el ejemplo N° </a:t>
            </a:r>
            <a:r>
              <a:rPr lang="es-ES" dirty="0" smtClean="0">
                <a:solidFill>
                  <a:schemeClr val="tx2">
                    <a:lumMod val="50000"/>
                  </a:schemeClr>
                </a:solidFill>
                <a:latin typeface="Calibri" charset="0"/>
                <a:ea typeface="Calibri" charset="0"/>
                <a:cs typeface="Calibri" charset="0"/>
              </a:rPr>
              <a:t>1, </a:t>
            </a:r>
            <a:r>
              <a:rPr lang="es-ES" dirty="0">
                <a:solidFill>
                  <a:schemeClr val="tx2">
                    <a:lumMod val="50000"/>
                  </a:schemeClr>
                </a:solidFill>
                <a:latin typeface="Calibri" charset="0"/>
                <a:ea typeface="Calibri" charset="0"/>
                <a:cs typeface="Calibri" charset="0"/>
              </a:rPr>
              <a:t>se define un tipo </a:t>
            </a:r>
            <a:r>
              <a:rPr lang="es-ES" i="1" dirty="0">
                <a:solidFill>
                  <a:schemeClr val="tx2">
                    <a:lumMod val="50000"/>
                  </a:schemeClr>
                </a:solidFill>
                <a:latin typeface="Calibri" charset="0"/>
                <a:ea typeface="Calibri" charset="0"/>
                <a:cs typeface="Calibri" charset="0"/>
              </a:rPr>
              <a:t>Registro PL/SQL </a:t>
            </a:r>
            <a:r>
              <a:rPr lang="es-ES" dirty="0" err="1">
                <a:solidFill>
                  <a:schemeClr val="tx2">
                    <a:lumMod val="50000"/>
                  </a:schemeClr>
                </a:solidFill>
                <a:latin typeface="Calibri" charset="0"/>
                <a:ea typeface="Calibri" charset="0"/>
                <a:cs typeface="Calibri" charset="0"/>
              </a:rPr>
              <a:t>tipo_registro_empleado</a:t>
            </a:r>
            <a:r>
              <a:rPr lang="es-ES" dirty="0">
                <a:solidFill>
                  <a:schemeClr val="tx2">
                    <a:lumMod val="50000"/>
                  </a:schemeClr>
                </a:solidFill>
                <a:latin typeface="Calibri" charset="0"/>
                <a:ea typeface="Calibri" charset="0"/>
                <a:cs typeface="Calibri" charset="0"/>
              </a:rPr>
              <a:t> con los campos </a:t>
            </a:r>
            <a:r>
              <a:rPr lang="es-ES" dirty="0" err="1">
                <a:solidFill>
                  <a:schemeClr val="tx2">
                    <a:lumMod val="50000"/>
                  </a:schemeClr>
                </a:solidFill>
                <a:latin typeface="Calibri" charset="0"/>
                <a:ea typeface="Calibri" charset="0"/>
                <a:cs typeface="Calibri" charset="0"/>
              </a:rPr>
              <a:t>last_name</a:t>
            </a:r>
            <a:r>
              <a:rPr lang="es-ES" dirty="0">
                <a:solidFill>
                  <a:schemeClr val="tx2">
                    <a:lumMod val="50000"/>
                  </a:schemeClr>
                </a:solidFill>
                <a:latin typeface="Calibri" charset="0"/>
                <a:ea typeface="Calibri" charset="0"/>
                <a:cs typeface="Calibri" charset="0"/>
              </a:rPr>
              <a:t>, </a:t>
            </a:r>
            <a:r>
              <a:rPr lang="es-ES" dirty="0" err="1">
                <a:solidFill>
                  <a:schemeClr val="tx2">
                    <a:lumMod val="50000"/>
                  </a:schemeClr>
                </a:solidFill>
                <a:latin typeface="Calibri" charset="0"/>
                <a:ea typeface="Calibri" charset="0"/>
                <a:cs typeface="Calibri" charset="0"/>
              </a:rPr>
              <a:t>job_id</a:t>
            </a:r>
            <a:r>
              <a:rPr lang="es-ES" dirty="0">
                <a:solidFill>
                  <a:schemeClr val="tx2">
                    <a:lumMod val="50000"/>
                  </a:schemeClr>
                </a:solidFill>
                <a:latin typeface="Calibri" charset="0"/>
                <a:ea typeface="Calibri" charset="0"/>
                <a:cs typeface="Calibri" charset="0"/>
              </a:rPr>
              <a:t> y </a:t>
            </a:r>
            <a:r>
              <a:rPr lang="es-ES" dirty="0" err="1">
                <a:solidFill>
                  <a:schemeClr val="tx2">
                    <a:lumMod val="50000"/>
                  </a:schemeClr>
                </a:solidFill>
                <a:latin typeface="Calibri" charset="0"/>
                <a:ea typeface="Calibri" charset="0"/>
                <a:cs typeface="Calibri" charset="0"/>
              </a:rPr>
              <a:t>salary</a:t>
            </a:r>
            <a:r>
              <a:rPr lang="es-ES" dirty="0">
                <a:solidFill>
                  <a:schemeClr val="tx2">
                    <a:lumMod val="50000"/>
                  </a:schemeClr>
                </a:solidFill>
                <a:latin typeface="Calibri" charset="0"/>
                <a:ea typeface="Calibri" charset="0"/>
                <a:cs typeface="Calibri" charset="0"/>
              </a:rPr>
              <a:t>. Posteriormente se define la variable </a:t>
            </a:r>
            <a:r>
              <a:rPr lang="es-ES" dirty="0" err="1">
                <a:solidFill>
                  <a:schemeClr val="tx2">
                    <a:lumMod val="50000"/>
                  </a:schemeClr>
                </a:solidFill>
                <a:latin typeface="Calibri" charset="0"/>
                <a:ea typeface="Calibri" charset="0"/>
                <a:cs typeface="Calibri" charset="0"/>
              </a:rPr>
              <a:t>registro_empleado</a:t>
            </a:r>
            <a:r>
              <a:rPr lang="es-ES" dirty="0">
                <a:solidFill>
                  <a:schemeClr val="tx2">
                    <a:lumMod val="50000"/>
                  </a:schemeClr>
                </a:solidFill>
                <a:latin typeface="Calibri" charset="0"/>
                <a:ea typeface="Calibri" charset="0"/>
                <a:cs typeface="Calibri" charset="0"/>
              </a:rPr>
              <a:t> a la que se le asocia el tipo Registro PL/SQL definido anteriormente. </a:t>
            </a:r>
            <a:endParaRPr lang="es-ES" dirty="0" smtClean="0">
              <a:solidFill>
                <a:schemeClr val="tx2">
                  <a:lumMod val="50000"/>
                </a:schemeClr>
              </a:solidFill>
              <a:latin typeface="Calibri" charset="0"/>
              <a:ea typeface="Calibri" charset="0"/>
              <a:cs typeface="Calibri" charset="0"/>
            </a:endParaRPr>
          </a:p>
          <a:p>
            <a:pPr algn="just"/>
            <a:endParaRPr lang="es-ES" dirty="0" smtClean="0">
              <a:solidFill>
                <a:schemeClr val="tx2">
                  <a:lumMod val="50000"/>
                </a:schemeClr>
              </a:solidFill>
              <a:latin typeface="Calibri" charset="0"/>
              <a:ea typeface="Calibri" charset="0"/>
              <a:cs typeface="Calibri" charset="0"/>
            </a:endParaRPr>
          </a:p>
          <a:p>
            <a:pPr algn="just"/>
            <a:r>
              <a:rPr lang="es-ES" dirty="0">
                <a:solidFill>
                  <a:schemeClr val="tx2">
                    <a:lumMod val="50000"/>
                  </a:schemeClr>
                </a:solidFill>
              </a:rPr>
              <a:t>Las variables de tipo Record, permitirán manipulación de datos, para cada uno de los campos definidos al momento de la declaración, pudiendo ser referenciados en forma individual, según sea necesario, a través del nombre de record y campo especifico. </a:t>
            </a:r>
            <a:endParaRPr lang="es-ES_tradnl" dirty="0">
              <a:solidFill>
                <a:schemeClr val="tx2">
                  <a:lumMod val="50000"/>
                </a:schemeClr>
              </a:solidFill>
            </a:endParaRPr>
          </a:p>
        </p:txBody>
      </p:sp>
      <p:sp>
        <p:nvSpPr>
          <p:cNvPr id="5" name="Rectangle 2"/>
          <p:cNvSpPr>
            <a:spLocks noChangeArrowheads="1"/>
          </p:cNvSpPr>
          <p:nvPr/>
        </p:nvSpPr>
        <p:spPr bwMode="auto">
          <a:xfrm>
            <a:off x="3281082" y="48543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s-ES_tradnl"/>
          </a:p>
        </p:txBody>
      </p:sp>
      <p:graphicFrame>
        <p:nvGraphicFramePr>
          <p:cNvPr id="7" name="Objeto 6"/>
          <p:cNvGraphicFramePr>
            <a:graphicFrameLocks noChangeAspect="1"/>
          </p:cNvGraphicFramePr>
          <p:nvPr>
            <p:extLst>
              <p:ext uri="{D42A27DB-BD31-4B8C-83A1-F6EECF244321}">
                <p14:modId xmlns:p14="http://schemas.microsoft.com/office/powerpoint/2010/main" val="1396709040"/>
              </p:ext>
            </p:extLst>
          </p:nvPr>
        </p:nvGraphicFramePr>
        <p:xfrm>
          <a:off x="4381244" y="2771323"/>
          <a:ext cx="4762756" cy="2264261"/>
        </p:xfrm>
        <a:graphic>
          <a:graphicData uri="http://schemas.openxmlformats.org/presentationml/2006/ole">
            <mc:AlternateContent xmlns:mc="http://schemas.openxmlformats.org/markup-compatibility/2006">
              <mc:Choice xmlns:v="urn:schemas-microsoft-com:vml" Requires="v">
                <p:oleObj spid="_x0000_s30725" r:id="rId3" imgW="7728347" imgH="3746693" progId="PBrush">
                  <p:embed/>
                </p:oleObj>
              </mc:Choice>
              <mc:Fallback>
                <p:oleObj r:id="rId3" imgW="7728347" imgH="3746693" progId="PBrush">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81244" y="2771323"/>
                        <a:ext cx="4762756" cy="2264261"/>
                      </a:xfrm>
                      <a:prstGeom prst="rect">
                        <a:avLst/>
                      </a:prstGeom>
                      <a:noFill/>
                    </p:spPr>
                  </p:pic>
                </p:oleObj>
              </mc:Fallback>
            </mc:AlternateContent>
          </a:graphicData>
        </a:graphic>
      </p:graphicFrame>
    </p:spTree>
    <p:extLst>
      <p:ext uri="{BB962C8B-B14F-4D97-AF65-F5344CB8AC3E}">
        <p14:creationId xmlns:p14="http://schemas.microsoft.com/office/powerpoint/2010/main" val="154300054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s-ES_tradnl"/>
          </a:p>
        </p:txBody>
      </p:sp>
      <p:sp>
        <p:nvSpPr>
          <p:cNvPr id="6" name="Rectángulo 5"/>
          <p:cNvSpPr/>
          <p:nvPr/>
        </p:nvSpPr>
        <p:spPr>
          <a:xfrm>
            <a:off x="5105400" y="399701"/>
            <a:ext cx="3216396" cy="646331"/>
          </a:xfrm>
          <a:prstGeom prst="rect">
            <a:avLst/>
          </a:prstGeom>
        </p:spPr>
        <p:txBody>
          <a:bodyPr wrap="square">
            <a:spAutoFit/>
          </a:bodyPr>
          <a:lstStyle/>
          <a:p>
            <a:pPr algn="r"/>
            <a:r>
              <a:rPr lang="es-ES" dirty="0">
                <a:solidFill>
                  <a:schemeClr val="bg1"/>
                </a:solidFill>
              </a:rPr>
              <a:t>Uso de Variables de tipo compuestas y LOB</a:t>
            </a:r>
            <a:endParaRPr lang="es-ES_tradnl" b="1" dirty="0">
              <a:solidFill>
                <a:schemeClr val="bg1"/>
              </a:solidFill>
              <a:latin typeface="Candara"/>
              <a:cs typeface="Candara"/>
            </a:endParaRPr>
          </a:p>
        </p:txBody>
      </p:sp>
      <p:sp>
        <p:nvSpPr>
          <p:cNvPr id="2" name="Rectángulo 1"/>
          <p:cNvSpPr/>
          <p:nvPr/>
        </p:nvSpPr>
        <p:spPr>
          <a:xfrm>
            <a:off x="605118" y="1163579"/>
            <a:ext cx="8162364" cy="2367315"/>
          </a:xfrm>
          <a:prstGeom prst="rect">
            <a:avLst/>
          </a:prstGeom>
        </p:spPr>
        <p:txBody>
          <a:bodyPr wrap="square">
            <a:spAutoFit/>
          </a:bodyPr>
          <a:lstStyle/>
          <a:p>
            <a:pPr algn="just">
              <a:lnSpc>
                <a:spcPct val="115000"/>
              </a:lnSpc>
              <a:spcAft>
                <a:spcPts val="1000"/>
              </a:spcAft>
              <a:tabLst>
                <a:tab pos="819150" algn="l"/>
              </a:tabLst>
            </a:pPr>
            <a:r>
              <a:rPr lang="es-ES" dirty="0">
                <a:solidFill>
                  <a:schemeClr val="tx2">
                    <a:lumMod val="50000"/>
                  </a:schemeClr>
                </a:solidFill>
                <a:latin typeface="Calibri" charset="0"/>
                <a:ea typeface="Calibri" charset="0"/>
                <a:cs typeface="Calibri" charset="0"/>
              </a:rPr>
              <a:t>En el ejemplo N° 2, se define el tipo </a:t>
            </a:r>
            <a:r>
              <a:rPr lang="es-ES" i="1" dirty="0">
                <a:solidFill>
                  <a:schemeClr val="tx2">
                    <a:lumMod val="50000"/>
                  </a:schemeClr>
                </a:solidFill>
                <a:latin typeface="Calibri" charset="0"/>
                <a:ea typeface="Calibri" charset="0"/>
                <a:cs typeface="Calibri" charset="0"/>
              </a:rPr>
              <a:t>Registro PL/SQL </a:t>
            </a:r>
            <a:r>
              <a:rPr lang="es-ES" dirty="0" err="1">
                <a:solidFill>
                  <a:schemeClr val="tx2">
                    <a:lumMod val="50000"/>
                  </a:schemeClr>
                </a:solidFill>
                <a:latin typeface="Calibri" charset="0"/>
                <a:ea typeface="Calibri" charset="0"/>
                <a:cs typeface="Calibri" charset="0"/>
              </a:rPr>
              <a:t>tipo_reg_empleado</a:t>
            </a:r>
            <a:r>
              <a:rPr lang="es-ES" dirty="0">
                <a:solidFill>
                  <a:schemeClr val="tx2">
                    <a:lumMod val="50000"/>
                  </a:schemeClr>
                </a:solidFill>
                <a:latin typeface="Calibri" charset="0"/>
                <a:ea typeface="Calibri" charset="0"/>
                <a:cs typeface="Calibri" charset="0"/>
              </a:rPr>
              <a:t> con los campos </a:t>
            </a:r>
            <a:r>
              <a:rPr lang="es-ES" dirty="0" err="1">
                <a:solidFill>
                  <a:schemeClr val="tx2">
                    <a:lumMod val="50000"/>
                  </a:schemeClr>
                </a:solidFill>
                <a:latin typeface="Calibri" charset="0"/>
                <a:ea typeface="Calibri" charset="0"/>
                <a:cs typeface="Calibri" charset="0"/>
              </a:rPr>
              <a:t>id_emp</a:t>
            </a:r>
            <a:r>
              <a:rPr lang="es-ES" dirty="0">
                <a:solidFill>
                  <a:schemeClr val="tx2">
                    <a:lumMod val="50000"/>
                  </a:schemeClr>
                </a:solidFill>
                <a:latin typeface="Calibri" charset="0"/>
                <a:ea typeface="Calibri" charset="0"/>
                <a:cs typeface="Calibri" charset="0"/>
              </a:rPr>
              <a:t> no nulo con valor por defecto de 100, </a:t>
            </a:r>
            <a:r>
              <a:rPr lang="es-ES" dirty="0" err="1">
                <a:solidFill>
                  <a:schemeClr val="tx2">
                    <a:lumMod val="50000"/>
                  </a:schemeClr>
                </a:solidFill>
                <a:latin typeface="Calibri" charset="0"/>
                <a:ea typeface="Calibri" charset="0"/>
                <a:cs typeface="Calibri" charset="0"/>
              </a:rPr>
              <a:t>apell_emp</a:t>
            </a:r>
            <a:r>
              <a:rPr lang="es-ES" dirty="0">
                <a:solidFill>
                  <a:schemeClr val="tx2">
                    <a:lumMod val="50000"/>
                  </a:schemeClr>
                </a:solidFill>
                <a:latin typeface="Calibri" charset="0"/>
                <a:ea typeface="Calibri" charset="0"/>
                <a:cs typeface="Calibri" charset="0"/>
              </a:rPr>
              <a:t> y </a:t>
            </a:r>
            <a:r>
              <a:rPr lang="es-ES" dirty="0" err="1">
                <a:solidFill>
                  <a:schemeClr val="tx2">
                    <a:lumMod val="50000"/>
                  </a:schemeClr>
                </a:solidFill>
                <a:latin typeface="Calibri" charset="0"/>
                <a:ea typeface="Calibri" charset="0"/>
                <a:cs typeface="Calibri" charset="0"/>
              </a:rPr>
              <a:t>job_emp</a:t>
            </a:r>
            <a:r>
              <a:rPr lang="es-ES" dirty="0">
                <a:solidFill>
                  <a:schemeClr val="tx2">
                    <a:lumMod val="50000"/>
                  </a:schemeClr>
                </a:solidFill>
                <a:latin typeface="Calibri" charset="0"/>
                <a:ea typeface="Calibri" charset="0"/>
                <a:cs typeface="Calibri" charset="0"/>
              </a:rPr>
              <a:t> en los que se utiliza el atributo %TYPE para definir sus tipos de datos que en este caso corresponden a las columnas </a:t>
            </a:r>
            <a:r>
              <a:rPr lang="es-ES" dirty="0" err="1">
                <a:solidFill>
                  <a:schemeClr val="tx2">
                    <a:lumMod val="50000"/>
                  </a:schemeClr>
                </a:solidFill>
                <a:latin typeface="Calibri" charset="0"/>
                <a:ea typeface="Calibri" charset="0"/>
                <a:cs typeface="Calibri" charset="0"/>
              </a:rPr>
              <a:t>last_name</a:t>
            </a:r>
            <a:r>
              <a:rPr lang="es-ES" dirty="0">
                <a:solidFill>
                  <a:schemeClr val="tx2">
                    <a:lumMod val="50000"/>
                  </a:schemeClr>
                </a:solidFill>
                <a:latin typeface="Calibri" charset="0"/>
                <a:ea typeface="Calibri" charset="0"/>
                <a:cs typeface="Calibri" charset="0"/>
              </a:rPr>
              <a:t> y </a:t>
            </a:r>
            <a:r>
              <a:rPr lang="es-ES" dirty="0" err="1">
                <a:solidFill>
                  <a:schemeClr val="tx2">
                    <a:lumMod val="50000"/>
                  </a:schemeClr>
                </a:solidFill>
                <a:latin typeface="Calibri" charset="0"/>
                <a:ea typeface="Calibri" charset="0"/>
                <a:cs typeface="Calibri" charset="0"/>
              </a:rPr>
              <a:t>job_id</a:t>
            </a:r>
            <a:r>
              <a:rPr lang="es-ES" dirty="0">
                <a:solidFill>
                  <a:schemeClr val="tx2">
                    <a:lumMod val="50000"/>
                  </a:schemeClr>
                </a:solidFill>
                <a:latin typeface="Calibri" charset="0"/>
                <a:ea typeface="Calibri" charset="0"/>
                <a:cs typeface="Calibri" charset="0"/>
              </a:rPr>
              <a:t> de tabla </a:t>
            </a:r>
            <a:r>
              <a:rPr lang="es-ES" dirty="0" err="1">
                <a:solidFill>
                  <a:schemeClr val="tx2">
                    <a:lumMod val="50000"/>
                  </a:schemeClr>
                </a:solidFill>
                <a:latin typeface="Calibri" charset="0"/>
                <a:ea typeface="Calibri" charset="0"/>
                <a:cs typeface="Calibri" charset="0"/>
              </a:rPr>
              <a:t>employees</a:t>
            </a:r>
            <a:r>
              <a:rPr lang="es-ES" dirty="0">
                <a:solidFill>
                  <a:schemeClr val="tx2">
                    <a:lumMod val="50000"/>
                  </a:schemeClr>
                </a:solidFill>
                <a:latin typeface="Calibri" charset="0"/>
                <a:ea typeface="Calibri" charset="0"/>
                <a:cs typeface="Calibri" charset="0"/>
              </a:rPr>
              <a:t> respectivamente. </a:t>
            </a:r>
            <a:endParaRPr lang="es-ES_tradnl" dirty="0">
              <a:solidFill>
                <a:schemeClr val="tx2">
                  <a:lumMod val="50000"/>
                </a:schemeClr>
              </a:solidFill>
              <a:latin typeface="Calibri" charset="0"/>
              <a:ea typeface="Calibri" charset="0"/>
              <a:cs typeface="Calibri" charset="0"/>
            </a:endParaRPr>
          </a:p>
          <a:p>
            <a:pPr algn="just"/>
            <a:r>
              <a:rPr lang="es-ES" dirty="0">
                <a:solidFill>
                  <a:schemeClr val="tx2">
                    <a:lumMod val="50000"/>
                  </a:schemeClr>
                </a:solidFill>
                <a:latin typeface="Calibri" charset="0"/>
                <a:ea typeface="Calibri" charset="0"/>
                <a:cs typeface="Calibri" charset="0"/>
              </a:rPr>
              <a:t>Posteriormente se define la variable </a:t>
            </a:r>
            <a:r>
              <a:rPr lang="es-ES" dirty="0" err="1">
                <a:solidFill>
                  <a:schemeClr val="tx2">
                    <a:lumMod val="50000"/>
                  </a:schemeClr>
                </a:solidFill>
                <a:latin typeface="Calibri" charset="0"/>
                <a:ea typeface="Calibri" charset="0"/>
                <a:cs typeface="Calibri" charset="0"/>
              </a:rPr>
              <a:t>reg_empleado</a:t>
            </a:r>
            <a:r>
              <a:rPr lang="es-ES" dirty="0">
                <a:solidFill>
                  <a:schemeClr val="tx2">
                    <a:lumMod val="50000"/>
                  </a:schemeClr>
                </a:solidFill>
                <a:latin typeface="Calibri" charset="0"/>
                <a:ea typeface="Calibri" charset="0"/>
                <a:cs typeface="Calibri" charset="0"/>
              </a:rPr>
              <a:t> a la que se le asocia el tipo Registro PL/SQL definido anteriormente. </a:t>
            </a:r>
            <a:endParaRPr lang="es-ES_tradnl" dirty="0">
              <a:solidFill>
                <a:schemeClr val="tx2">
                  <a:lumMod val="50000"/>
                </a:schemeClr>
              </a:solidFill>
            </a:endParaRPr>
          </a:p>
        </p:txBody>
      </p:sp>
      <p:sp>
        <p:nvSpPr>
          <p:cNvPr id="5" name="Rectangle 2"/>
          <p:cNvSpPr>
            <a:spLocks noChangeArrowheads="1"/>
          </p:cNvSpPr>
          <p:nvPr/>
        </p:nvSpPr>
        <p:spPr bwMode="auto">
          <a:xfrm>
            <a:off x="2232212" y="3742570"/>
            <a:ext cx="26877757"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endParaRPr lang="es-ES_tradnl"/>
          </a:p>
        </p:txBody>
      </p:sp>
      <p:graphicFrame>
        <p:nvGraphicFramePr>
          <p:cNvPr id="7" name="Objeto 6"/>
          <p:cNvGraphicFramePr>
            <a:graphicFrameLocks noChangeAspect="1"/>
          </p:cNvGraphicFramePr>
          <p:nvPr>
            <p:extLst>
              <p:ext uri="{D42A27DB-BD31-4B8C-83A1-F6EECF244321}">
                <p14:modId xmlns:p14="http://schemas.microsoft.com/office/powerpoint/2010/main" val="976405425"/>
              </p:ext>
            </p:extLst>
          </p:nvPr>
        </p:nvGraphicFramePr>
        <p:xfrm>
          <a:off x="2205318" y="3742570"/>
          <a:ext cx="4733364" cy="1862307"/>
        </p:xfrm>
        <a:graphic>
          <a:graphicData uri="http://schemas.openxmlformats.org/presentationml/2006/ole">
            <mc:AlternateContent xmlns:mc="http://schemas.openxmlformats.org/markup-compatibility/2006">
              <mc:Choice xmlns:v="urn:schemas-microsoft-com:vml" Requires="v">
                <p:oleObj spid="_x0000_s29700" r:id="rId3" imgW="6286823" imgH="2444876" progId="PBrush">
                  <p:embed/>
                </p:oleObj>
              </mc:Choice>
              <mc:Fallback>
                <p:oleObj r:id="rId3" imgW="6286823" imgH="2444876" progId="PBrush">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05318" y="3742570"/>
                        <a:ext cx="4733364" cy="1862307"/>
                      </a:xfrm>
                      <a:prstGeom prst="rect">
                        <a:avLst/>
                      </a:prstGeom>
                      <a:noFill/>
                    </p:spPr>
                  </p:pic>
                </p:oleObj>
              </mc:Fallback>
            </mc:AlternateContent>
          </a:graphicData>
        </a:graphic>
      </p:graphicFrame>
    </p:spTree>
    <p:extLst>
      <p:ext uri="{BB962C8B-B14F-4D97-AF65-F5344CB8AC3E}">
        <p14:creationId xmlns:p14="http://schemas.microsoft.com/office/powerpoint/2010/main" val="108923441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s-ES_tradnl"/>
          </a:p>
        </p:txBody>
      </p:sp>
      <p:sp>
        <p:nvSpPr>
          <p:cNvPr id="6" name="Rectángulo 5"/>
          <p:cNvSpPr/>
          <p:nvPr/>
        </p:nvSpPr>
        <p:spPr>
          <a:xfrm>
            <a:off x="5105400" y="399701"/>
            <a:ext cx="3216396" cy="646331"/>
          </a:xfrm>
          <a:prstGeom prst="rect">
            <a:avLst/>
          </a:prstGeom>
        </p:spPr>
        <p:txBody>
          <a:bodyPr wrap="square">
            <a:spAutoFit/>
          </a:bodyPr>
          <a:lstStyle/>
          <a:p>
            <a:pPr algn="r"/>
            <a:r>
              <a:rPr lang="es-ES" dirty="0">
                <a:solidFill>
                  <a:schemeClr val="bg1"/>
                </a:solidFill>
              </a:rPr>
              <a:t>Uso de Variables de tipo compuestas y LOB</a:t>
            </a:r>
            <a:endParaRPr lang="es-ES_tradnl" b="1" dirty="0">
              <a:solidFill>
                <a:schemeClr val="bg1"/>
              </a:solidFill>
              <a:latin typeface="Candara"/>
              <a:cs typeface="Candara"/>
            </a:endParaRPr>
          </a:p>
        </p:txBody>
      </p:sp>
      <p:sp>
        <p:nvSpPr>
          <p:cNvPr id="2" name="Rectángulo 1"/>
          <p:cNvSpPr/>
          <p:nvPr/>
        </p:nvSpPr>
        <p:spPr>
          <a:xfrm>
            <a:off x="4141695" y="1903986"/>
            <a:ext cx="4329952" cy="3219343"/>
          </a:xfrm>
          <a:prstGeom prst="rect">
            <a:avLst/>
          </a:prstGeom>
        </p:spPr>
        <p:txBody>
          <a:bodyPr wrap="square">
            <a:spAutoFit/>
          </a:bodyPr>
          <a:lstStyle/>
          <a:p>
            <a:pPr marL="285750" indent="-285750" algn="just">
              <a:lnSpc>
                <a:spcPct val="115000"/>
              </a:lnSpc>
              <a:spcAft>
                <a:spcPts val="1000"/>
              </a:spcAft>
              <a:buFont typeface="Arial" charset="0"/>
              <a:buChar char="•"/>
              <a:tabLst>
                <a:tab pos="819150" algn="l"/>
              </a:tabLst>
            </a:pPr>
            <a:r>
              <a:rPr lang="es-ES" dirty="0">
                <a:solidFill>
                  <a:schemeClr val="tx2">
                    <a:lumMod val="50000"/>
                  </a:schemeClr>
                </a:solidFill>
                <a:latin typeface="Calibri" charset="0"/>
                <a:ea typeface="Calibri" charset="0"/>
                <a:cs typeface="Calibri" charset="0"/>
              </a:rPr>
              <a:t>Los campos en el registro deben ser </a:t>
            </a:r>
            <a:r>
              <a:rPr lang="es-ES" dirty="0" err="1">
                <a:solidFill>
                  <a:schemeClr val="tx2">
                    <a:lumMod val="50000"/>
                  </a:schemeClr>
                </a:solidFill>
                <a:latin typeface="Calibri" charset="0"/>
                <a:ea typeface="Calibri" charset="0"/>
                <a:cs typeface="Calibri" charset="0"/>
              </a:rPr>
              <a:t>accesados</a:t>
            </a:r>
            <a:r>
              <a:rPr lang="es-ES" dirty="0">
                <a:solidFill>
                  <a:schemeClr val="tx2">
                    <a:lumMod val="50000"/>
                  </a:schemeClr>
                </a:solidFill>
                <a:latin typeface="Calibri" charset="0"/>
                <a:ea typeface="Calibri" charset="0"/>
                <a:cs typeface="Calibri" charset="0"/>
              </a:rPr>
              <a:t> por su nombre. </a:t>
            </a:r>
            <a:endParaRPr lang="es-ES_tradnl" dirty="0">
              <a:solidFill>
                <a:schemeClr val="tx2">
                  <a:lumMod val="50000"/>
                </a:schemeClr>
              </a:solidFill>
              <a:latin typeface="Calibri" charset="0"/>
              <a:ea typeface="Calibri" charset="0"/>
              <a:cs typeface="Calibri" charset="0"/>
            </a:endParaRPr>
          </a:p>
          <a:p>
            <a:pPr marL="285750" indent="-285750" algn="just">
              <a:lnSpc>
                <a:spcPct val="115000"/>
              </a:lnSpc>
              <a:spcAft>
                <a:spcPts val="1000"/>
              </a:spcAft>
              <a:buFont typeface="Arial" charset="0"/>
              <a:buChar char="•"/>
              <a:tabLst>
                <a:tab pos="819150" algn="l"/>
              </a:tabLst>
            </a:pPr>
            <a:r>
              <a:rPr lang="es-ES" dirty="0">
                <a:solidFill>
                  <a:schemeClr val="tx2">
                    <a:lumMod val="50000"/>
                  </a:schemeClr>
                </a:solidFill>
                <a:latin typeface="Calibri" charset="0"/>
                <a:ea typeface="Calibri" charset="0"/>
                <a:cs typeface="Calibri" charset="0"/>
              </a:rPr>
              <a:t>Para referenciar o inicializar un campo individual</a:t>
            </a:r>
            <a:r>
              <a:rPr lang="es-ES" dirty="0" smtClean="0">
                <a:solidFill>
                  <a:schemeClr val="tx2">
                    <a:lumMod val="50000"/>
                  </a:schemeClr>
                </a:solidFill>
                <a:latin typeface="Calibri" charset="0"/>
                <a:ea typeface="Calibri" charset="0"/>
                <a:cs typeface="Calibri" charset="0"/>
              </a:rPr>
              <a:t>.</a:t>
            </a:r>
            <a:endParaRPr lang="es-ES_tradnl" dirty="0">
              <a:solidFill>
                <a:schemeClr val="tx2">
                  <a:lumMod val="50000"/>
                </a:schemeClr>
              </a:solidFill>
              <a:latin typeface="Calibri" charset="0"/>
              <a:ea typeface="Calibri" charset="0"/>
              <a:cs typeface="Calibri" charset="0"/>
            </a:endParaRPr>
          </a:p>
          <a:p>
            <a:pPr marL="285750" indent="-285750" algn="just">
              <a:lnSpc>
                <a:spcPct val="115000"/>
              </a:lnSpc>
              <a:spcAft>
                <a:spcPts val="1000"/>
              </a:spcAft>
              <a:buFont typeface="Arial" charset="0"/>
              <a:buChar char="•"/>
              <a:tabLst>
                <a:tab pos="819150" algn="l"/>
              </a:tabLst>
            </a:pPr>
            <a:r>
              <a:rPr lang="es-ES" dirty="0">
                <a:solidFill>
                  <a:schemeClr val="tx2">
                    <a:lumMod val="50000"/>
                  </a:schemeClr>
                </a:solidFill>
                <a:latin typeface="Calibri" charset="0"/>
                <a:ea typeface="Calibri" charset="0"/>
                <a:cs typeface="Calibri" charset="0"/>
              </a:rPr>
              <a:t>En el primer ejemplo, se hace referencia al campo </a:t>
            </a:r>
            <a:r>
              <a:rPr lang="es-ES" dirty="0" err="1">
                <a:solidFill>
                  <a:schemeClr val="tx2">
                    <a:lumMod val="50000"/>
                  </a:schemeClr>
                </a:solidFill>
                <a:latin typeface="Calibri" charset="0"/>
                <a:ea typeface="Calibri" charset="0"/>
                <a:cs typeface="Calibri" charset="0"/>
              </a:rPr>
              <a:t>job_id</a:t>
            </a:r>
            <a:r>
              <a:rPr lang="es-ES" dirty="0">
                <a:solidFill>
                  <a:schemeClr val="tx2">
                    <a:lumMod val="50000"/>
                  </a:schemeClr>
                </a:solidFill>
                <a:latin typeface="Calibri" charset="0"/>
                <a:ea typeface="Calibri" charset="0"/>
                <a:cs typeface="Calibri" charset="0"/>
              </a:rPr>
              <a:t> del </a:t>
            </a:r>
            <a:r>
              <a:rPr lang="es-ES" dirty="0" err="1">
                <a:solidFill>
                  <a:schemeClr val="tx2">
                    <a:lumMod val="50000"/>
                  </a:schemeClr>
                </a:solidFill>
                <a:latin typeface="Calibri" charset="0"/>
                <a:ea typeface="Calibri" charset="0"/>
                <a:cs typeface="Calibri" charset="0"/>
              </a:rPr>
              <a:t>registro_empleado</a:t>
            </a:r>
            <a:r>
              <a:rPr lang="es-ES" dirty="0" smtClean="0">
                <a:solidFill>
                  <a:schemeClr val="tx2">
                    <a:lumMod val="50000"/>
                  </a:schemeClr>
                </a:solidFill>
                <a:latin typeface="Calibri" charset="0"/>
                <a:ea typeface="Calibri" charset="0"/>
                <a:cs typeface="Calibri" charset="0"/>
              </a:rPr>
              <a:t>.</a:t>
            </a:r>
            <a:endParaRPr lang="es-ES_tradnl" dirty="0">
              <a:solidFill>
                <a:schemeClr val="tx2">
                  <a:lumMod val="50000"/>
                </a:schemeClr>
              </a:solidFill>
              <a:latin typeface="Calibri" charset="0"/>
              <a:ea typeface="Calibri" charset="0"/>
              <a:cs typeface="Calibri" charset="0"/>
            </a:endParaRPr>
          </a:p>
          <a:p>
            <a:pPr marL="285750" indent="-285750" algn="just">
              <a:buFont typeface="Arial" charset="0"/>
              <a:buChar char="•"/>
            </a:pPr>
            <a:r>
              <a:rPr lang="es-ES" dirty="0">
                <a:solidFill>
                  <a:schemeClr val="tx2">
                    <a:lumMod val="50000"/>
                  </a:schemeClr>
                </a:solidFill>
                <a:latin typeface="Calibri" charset="0"/>
                <a:ea typeface="Calibri" charset="0"/>
                <a:cs typeface="Calibri" charset="0"/>
              </a:rPr>
              <a:t>En el segundo ejemplo, se asigna al valor ST_CLERK al campo </a:t>
            </a:r>
            <a:r>
              <a:rPr lang="es-ES" dirty="0" err="1">
                <a:solidFill>
                  <a:schemeClr val="tx2">
                    <a:lumMod val="50000"/>
                  </a:schemeClr>
                </a:solidFill>
                <a:latin typeface="Calibri" charset="0"/>
                <a:ea typeface="Calibri" charset="0"/>
                <a:cs typeface="Calibri" charset="0"/>
              </a:rPr>
              <a:t>job_id</a:t>
            </a:r>
            <a:r>
              <a:rPr lang="es-ES" dirty="0">
                <a:solidFill>
                  <a:schemeClr val="tx2">
                    <a:lumMod val="50000"/>
                  </a:schemeClr>
                </a:solidFill>
                <a:latin typeface="Calibri" charset="0"/>
                <a:ea typeface="Calibri" charset="0"/>
                <a:cs typeface="Calibri" charset="0"/>
              </a:rPr>
              <a:t> del registro </a:t>
            </a:r>
            <a:r>
              <a:rPr lang="es-ES" dirty="0" err="1">
                <a:solidFill>
                  <a:schemeClr val="tx2">
                    <a:lumMod val="50000"/>
                  </a:schemeClr>
                </a:solidFill>
                <a:latin typeface="Calibri" charset="0"/>
                <a:ea typeface="Calibri" charset="0"/>
                <a:cs typeface="Calibri" charset="0"/>
              </a:rPr>
              <a:t>registro_empleado</a:t>
            </a:r>
            <a:r>
              <a:rPr lang="es-ES" dirty="0">
                <a:solidFill>
                  <a:schemeClr val="tx2">
                    <a:lumMod val="50000"/>
                  </a:schemeClr>
                </a:solidFill>
                <a:latin typeface="Calibri" charset="0"/>
                <a:ea typeface="Calibri" charset="0"/>
                <a:cs typeface="Calibri" charset="0"/>
              </a:rPr>
              <a:t>. </a:t>
            </a:r>
            <a:endParaRPr lang="es-ES_tradnl" dirty="0">
              <a:solidFill>
                <a:schemeClr val="tx2">
                  <a:lumMod val="50000"/>
                </a:schemeClr>
              </a:solidFill>
            </a:endParaRPr>
          </a:p>
        </p:txBody>
      </p:sp>
      <p:pic>
        <p:nvPicPr>
          <p:cNvPr id="5" name="image13.png"/>
          <p:cNvPicPr/>
          <p:nvPr/>
        </p:nvPicPr>
        <p:blipFill>
          <a:blip r:embed="rId2"/>
          <a:srcRect/>
          <a:stretch>
            <a:fillRect/>
          </a:stretch>
        </p:blipFill>
        <p:spPr>
          <a:xfrm>
            <a:off x="670166" y="1856441"/>
            <a:ext cx="3337057" cy="3266888"/>
          </a:xfrm>
          <a:prstGeom prst="rect">
            <a:avLst/>
          </a:prstGeom>
          <a:ln/>
        </p:spPr>
      </p:pic>
    </p:spTree>
    <p:extLst>
      <p:ext uri="{BB962C8B-B14F-4D97-AF65-F5344CB8AC3E}">
        <p14:creationId xmlns:p14="http://schemas.microsoft.com/office/powerpoint/2010/main" val="367900975"/>
      </p:ext>
    </p:extLst>
  </p:cSld>
  <p:clrMapOvr>
    <a:masterClrMapping/>
  </p:clrMapOvr>
  <p:timing>
    <p:tnLst>
      <p:par>
        <p:cTn id="1" dur="indefinite" restart="never" nodeType="tmRoot"/>
      </p:par>
    </p:tnLst>
  </p:timing>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895</TotalTime>
  <Words>2821</Words>
  <Application>Microsoft Macintosh PowerPoint</Application>
  <PresentationFormat>Presentación en pantalla (4:3)</PresentationFormat>
  <Paragraphs>180</Paragraphs>
  <Slides>36</Slides>
  <Notes>0</Notes>
  <HiddenSlides>0</HiddenSlides>
  <MMClips>0</MMClips>
  <ScaleCrop>false</ScaleCrop>
  <HeadingPairs>
    <vt:vector size="8" baseType="variant">
      <vt:variant>
        <vt:lpstr>Fuentes usadas</vt:lpstr>
      </vt:variant>
      <vt:variant>
        <vt:i4>8</vt:i4>
      </vt:variant>
      <vt:variant>
        <vt:lpstr>Tema</vt:lpstr>
      </vt:variant>
      <vt:variant>
        <vt:i4>1</vt:i4>
      </vt:variant>
      <vt:variant>
        <vt:lpstr>Servidores OLE incrustados</vt:lpstr>
      </vt:variant>
      <vt:variant>
        <vt:i4>1</vt:i4>
      </vt:variant>
      <vt:variant>
        <vt:lpstr>Títulos de diapositiva</vt:lpstr>
      </vt:variant>
      <vt:variant>
        <vt:i4>36</vt:i4>
      </vt:variant>
    </vt:vector>
  </HeadingPairs>
  <TitlesOfParts>
    <vt:vector size="46" baseType="lpstr">
      <vt:lpstr>Calibri</vt:lpstr>
      <vt:lpstr>Candara</vt:lpstr>
      <vt:lpstr>Courier New</vt:lpstr>
      <vt:lpstr>Myriad Pro</vt:lpstr>
      <vt:lpstr>Symbol</vt:lpstr>
      <vt:lpstr>Tahoma</vt:lpstr>
      <vt:lpstr>Times New Roman</vt:lpstr>
      <vt:lpstr>Arial</vt:lpstr>
      <vt:lpstr>Tema de Office</vt:lpstr>
      <vt:lpstr>PBrush</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Diapositiva 1</dc:title>
  <dc:creator>Macarena Trujillo V.</dc:creator>
  <cp:lastModifiedBy>Angélica Sanhueza Paredes</cp:lastModifiedBy>
  <cp:revision>63</cp:revision>
  <dcterms:created xsi:type="dcterms:W3CDTF">2014-04-29T13:43:09Z</dcterms:created>
  <dcterms:modified xsi:type="dcterms:W3CDTF">2018-03-14T20:28:39Z</dcterms:modified>
</cp:coreProperties>
</file>